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commentAuthors.xml" ContentType="application/vnd.openxmlformats-officedocument.presentationml.commentAuthors+xml"/>
  <Override PartName="/ppt/slides/slide5.xml" ContentType="application/vnd.openxmlformats-officedocument.presentationml.slide+xml"/>
  <Override PartName="/ppt/theme/theme2.xml" ContentType="application/vnd.openxmlformats-officedocument.theme+xml"/>
  <Override PartName="/docProps/core.xml" ContentType="application/vnd.openxmlformats-package.core-properties+xml"/>
  <Override PartName="/ppt/slideMasters/slideMaster1.xml" ContentType="application/vnd.openxmlformats-officedocument.presentationml.slideMaster+xml"/>
  <Override PartName="/ppt/slides/slide3.xml" ContentType="application/vnd.openxmlformats-officedocument.presentationml.slide+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handoutMasters/handoutMaster1.xml" ContentType="application/vnd.openxmlformats-officedocument.presentationml.handoutMaster+xml"/>
  <Override PartName="/ppt/slides/slide6.xml" ContentType="application/vnd.openxmlformats-officedocument.presentationml.slide+xml"/>
  <Override PartName="/ppt/theme/theme3.xml" ContentType="application/vnd.openxmlformats-officedocument.theme+xml"/>
  <Override PartName="/ppt/notesMasters/notesMaster1.xml" ContentType="application/vnd.openxmlformats-officedocument.presentationml.notesMaster+xml"/>
  <Override PartName="/ppt/slides/slide4.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5"/>
  </p:notesMasterIdLst>
  <p:handoutMasterIdLst>
    <p:handoutMasterId r:id="rId16"/>
  </p:handoutMasterIdLst>
  <p:sldIdLst>
    <p:sldId id="256" r:id="rId2"/>
    <p:sldId id="258" r:id="rId3"/>
    <p:sldId id="265" r:id="rId4"/>
    <p:sldId id="259" r:id="rId5"/>
    <p:sldId id="260" r:id="rId6"/>
    <p:sldId id="261" r:id="rId7"/>
    <p:sldId id="266" r:id="rId8"/>
    <p:sldId id="267" r:id="rId9"/>
    <p:sldId id="268" r:id="rId10"/>
    <p:sldId id="270" r:id="rId11"/>
    <p:sldId id="269" r:id="rId12"/>
    <p:sldId id="271" r:id="rId13"/>
    <p:sldId id="263" r:id="rId14"/>
  </p:sldIdLst>
  <p:sldSz cx="9906000" cy="6858000" type="A4"/>
  <p:notesSz cx="6858000" cy="9144000"/>
  <p:defaultTextStyle>
    <a:defPPr>
      <a:defRPr lang="en-US"/>
    </a:defPPr>
    <a:lvl1pPr algn="l" defTabSz="456312" rtl="0" fontAlgn="base">
      <a:spcBef>
        <a:spcPct val="0"/>
      </a:spcBef>
      <a:spcAft>
        <a:spcPct val="0"/>
      </a:spcAft>
      <a:defRPr kern="1200">
        <a:solidFill>
          <a:schemeClr val="tx1"/>
        </a:solidFill>
        <a:latin typeface="Calibri" charset="0"/>
        <a:ea typeface="ヒラギノ角ゴ Pro W3" charset="0"/>
        <a:cs typeface="ヒラギノ角ゴ Pro W3" charset="0"/>
      </a:defRPr>
    </a:lvl1pPr>
    <a:lvl2pPr marL="456312" indent="-36447" algn="l" defTabSz="456312" rtl="0" fontAlgn="base">
      <a:spcBef>
        <a:spcPct val="0"/>
      </a:spcBef>
      <a:spcAft>
        <a:spcPct val="0"/>
      </a:spcAft>
      <a:defRPr kern="1200">
        <a:solidFill>
          <a:schemeClr val="tx1"/>
        </a:solidFill>
        <a:latin typeface="Calibri" charset="0"/>
        <a:ea typeface="ヒラギノ角ゴ Pro W3" charset="0"/>
        <a:cs typeface="ヒラギノ角ゴ Pro W3" charset="0"/>
      </a:defRPr>
    </a:lvl2pPr>
    <a:lvl3pPr marL="914083" indent="-74352" algn="l" defTabSz="456312" rtl="0" fontAlgn="base">
      <a:spcBef>
        <a:spcPct val="0"/>
      </a:spcBef>
      <a:spcAft>
        <a:spcPct val="0"/>
      </a:spcAft>
      <a:defRPr kern="1200">
        <a:solidFill>
          <a:schemeClr val="tx1"/>
        </a:solidFill>
        <a:latin typeface="Calibri" charset="0"/>
        <a:ea typeface="ヒラギノ角ゴ Pro W3" charset="0"/>
        <a:cs typeface="ヒラギノ角ゴ Pro W3" charset="0"/>
      </a:defRPr>
    </a:lvl3pPr>
    <a:lvl4pPr marL="1370394" indent="-110798" algn="l" defTabSz="456312" rtl="0" fontAlgn="base">
      <a:spcBef>
        <a:spcPct val="0"/>
      </a:spcBef>
      <a:spcAft>
        <a:spcPct val="0"/>
      </a:spcAft>
      <a:defRPr kern="1200">
        <a:solidFill>
          <a:schemeClr val="tx1"/>
        </a:solidFill>
        <a:latin typeface="Calibri" charset="0"/>
        <a:ea typeface="ヒラギノ角ゴ Pro W3" charset="0"/>
        <a:cs typeface="ヒラギノ角ゴ Pro W3" charset="0"/>
      </a:defRPr>
    </a:lvl4pPr>
    <a:lvl5pPr marL="1828164" indent="-148703" algn="l" defTabSz="456312" rtl="0" fontAlgn="base">
      <a:spcBef>
        <a:spcPct val="0"/>
      </a:spcBef>
      <a:spcAft>
        <a:spcPct val="0"/>
      </a:spcAft>
      <a:defRPr kern="1200">
        <a:solidFill>
          <a:schemeClr val="tx1"/>
        </a:solidFill>
        <a:latin typeface="Calibri" charset="0"/>
        <a:ea typeface="ヒラギノ角ゴ Pro W3" charset="0"/>
        <a:cs typeface="ヒラギノ角ゴ Pro W3" charset="0"/>
      </a:defRPr>
    </a:lvl5pPr>
    <a:lvl6pPr marL="2099326" algn="l" defTabSz="419865" rtl="0" eaLnBrk="1" latinLnBrk="0" hangingPunct="1">
      <a:defRPr kern="1200">
        <a:solidFill>
          <a:schemeClr val="tx1"/>
        </a:solidFill>
        <a:latin typeface="Calibri" charset="0"/>
        <a:ea typeface="ヒラギノ角ゴ Pro W3" charset="0"/>
        <a:cs typeface="ヒラギノ角ゴ Pro W3" charset="0"/>
      </a:defRPr>
    </a:lvl6pPr>
    <a:lvl7pPr marL="2519192" algn="l" defTabSz="419865" rtl="0" eaLnBrk="1" latinLnBrk="0" hangingPunct="1">
      <a:defRPr kern="1200">
        <a:solidFill>
          <a:schemeClr val="tx1"/>
        </a:solidFill>
        <a:latin typeface="Calibri" charset="0"/>
        <a:ea typeface="ヒラギノ角ゴ Pro W3" charset="0"/>
        <a:cs typeface="ヒラギノ角ゴ Pro W3" charset="0"/>
      </a:defRPr>
    </a:lvl7pPr>
    <a:lvl8pPr marL="2939058" algn="l" defTabSz="419865" rtl="0" eaLnBrk="1" latinLnBrk="0" hangingPunct="1">
      <a:defRPr kern="1200">
        <a:solidFill>
          <a:schemeClr val="tx1"/>
        </a:solidFill>
        <a:latin typeface="Calibri" charset="0"/>
        <a:ea typeface="ヒラギノ角ゴ Pro W3" charset="0"/>
        <a:cs typeface="ヒラギノ角ゴ Pro W3" charset="0"/>
      </a:defRPr>
    </a:lvl8pPr>
    <a:lvl9pPr marL="3358923" algn="l" defTabSz="419865" rtl="0" eaLnBrk="1" latinLnBrk="0" hangingPunct="1">
      <a:defRPr kern="1200">
        <a:solidFill>
          <a:schemeClr val="tx1"/>
        </a:solidFill>
        <a:latin typeface="Calibri" charset="0"/>
        <a:ea typeface="ヒラギノ角ゴ Pro W3" charset="0"/>
        <a:cs typeface="ヒラギノ角ゴ Pro W3" charset="0"/>
      </a:defRPr>
    </a:lvl9pPr>
  </p:defaultTextStyle>
  <p:extLst>
    <p:ext uri="{EFAFB233-063F-42B5-8137-9DF3F51BA10A}">
      <p15:sldGuideLst xmlns="" xmlns:p15="http://schemas.microsoft.com/office/powerpoint/2012/main" xmlns:p="http://schemas.openxmlformats.org/presentationml/2006/main" xmlns:r="http://schemas.openxmlformats.org/officeDocument/2006/relationships" xmlns:a="http://schemas.openxmlformats.org/drawingml/2006/main">
        <p15:guide id="1" orient="horz" pos="2160" userDrawn="1">
          <p15:clr>
            <a:srgbClr val="A4A3A4"/>
          </p15:clr>
        </p15:guide>
        <p15:guide id="2" pos="3121" userDrawn="1">
          <p15:clr>
            <a:srgbClr val="A4A3A4"/>
          </p15:clr>
        </p15:guide>
      </p15:sldGuideLst>
    </p:ext>
    <p:ext uri="{2D200454-40CA-4A62-9FC3-DE9A4176ACB9}">
      <p15:notesGuideLst xmlns="" xmlns:p15="http://schemas.microsoft.com/office/powerpoint/2012/main" xmlns:p="http://schemas.openxmlformats.org/presentationml/2006/main" xmlns:r="http://schemas.openxmlformats.org/officeDocument/2006/relationships" xmlns:a="http://schemas.openxmlformats.org/drawingml/2006/main"/>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1" name="Daniel Moore" initials="DM" lastIdx="2" clrIdx="0">
    <p:extLst/>
  </p:cmAuthor>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clrMru>
    <a:srgbClr val="0B77BE"/>
    <a:srgbClr val="DCE6F2"/>
    <a:srgbClr val="A7C0DE"/>
    <a:srgbClr val="C6D9F1"/>
    <a:srgbClr val="053772"/>
    <a:srgbClr val="007DB8"/>
    <a:srgbClr val="269873"/>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0"/>
    </p:ext>
    <p:ext uri="{FD5EFAAD-0ECE-453E-9831-46B23BE46B34}">
      <p15:chartTrackingRefBased xmlns="" xmlns:p15="http://schemas.microsoft.com/office/powerpoint/2012/main" xmlns:p="http://schemas.openxmlformats.org/presentationml/2006/main" xmlns:r="http://schemas.openxmlformats.org/officeDocument/2006/relationships" xmlns:a="http://schemas.openxmlformats.org/drawingml/2006/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horzBarState="maximized">
    <p:restoredLeft sz="17629" autoAdjust="0"/>
    <p:restoredTop sz="94151" autoAdjust="0"/>
  </p:normalViewPr>
  <p:slideViewPr>
    <p:cSldViewPr snapToGrid="0" snapToObjects="1">
      <p:cViewPr>
        <p:scale>
          <a:sx n="110" d="100"/>
          <a:sy n="110" d="100"/>
        </p:scale>
        <p:origin x="-88" y="-88"/>
      </p:cViewPr>
      <p:guideLst>
        <p:guide orient="horz" pos="2160"/>
        <p:guide pos="3121"/>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69" d="100"/>
          <a:sy n="69" d="100"/>
        </p:scale>
        <p:origin x="3186" y="54"/>
      </p:cViewPr>
      <p:guideLst/>
    </p:cSldViewPr>
  </p:notes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interSettings" Target="printerSettings/printerSettings1.bin"/><Relationship Id="rId18" Type="http://schemas.openxmlformats.org/officeDocument/2006/relationships/commentAuthors" Target="commentAuthors.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3C28534-1F11-6343-9210-FDBC5BF3693F}" type="datetimeFigureOut">
              <a:rPr lang="en-US" smtClean="0"/>
              <a:pPr/>
              <a:t>7/7/16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3E3A7AB-FD01-C442-B695-A3AC3E24B4C6}"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6629091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631C21-B6F6-5B43-8B1B-462E42FDAE77}" type="datetimeFigureOut">
              <a:rPr lang="en-US" smtClean="0"/>
              <a:pPr/>
              <a:t>7/7/16</a:t>
            </a:fld>
            <a:endParaRPr lang="en-US"/>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20038C-9EFE-5A4D-B928-4D665D8DB9E6}"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45238953"/>
      </p:ext>
    </p:extLst>
  </p:cSld>
  <p:clrMap bg1="lt1" tx1="dk1" bg2="lt2" tx2="dk2" accent1="accent1" accent2="accent2" accent3="accent3" accent4="accent4" accent5="accent5" accent6="accent6" hlink="hlink" folHlink="folHlink"/>
  <p:hf hdr="0" ftr="0" dt="0"/>
  <p:notesStyle>
    <a:lvl1pPr marL="0" algn="l" defTabSz="419865" rtl="0" eaLnBrk="1" latinLnBrk="0" hangingPunct="1">
      <a:defRPr sz="1102" kern="1200">
        <a:solidFill>
          <a:schemeClr val="tx1"/>
        </a:solidFill>
        <a:latin typeface="+mn-lt"/>
        <a:ea typeface="+mn-ea"/>
        <a:cs typeface="+mn-cs"/>
      </a:defRPr>
    </a:lvl1pPr>
    <a:lvl2pPr marL="419865" algn="l" defTabSz="419865" rtl="0" eaLnBrk="1" latinLnBrk="0" hangingPunct="1">
      <a:defRPr sz="1102" kern="1200">
        <a:solidFill>
          <a:schemeClr val="tx1"/>
        </a:solidFill>
        <a:latin typeface="+mn-lt"/>
        <a:ea typeface="+mn-ea"/>
        <a:cs typeface="+mn-cs"/>
      </a:defRPr>
    </a:lvl2pPr>
    <a:lvl3pPr marL="839731" algn="l" defTabSz="419865" rtl="0" eaLnBrk="1" latinLnBrk="0" hangingPunct="1">
      <a:defRPr sz="1102" kern="1200">
        <a:solidFill>
          <a:schemeClr val="tx1"/>
        </a:solidFill>
        <a:latin typeface="+mn-lt"/>
        <a:ea typeface="+mn-ea"/>
        <a:cs typeface="+mn-cs"/>
      </a:defRPr>
    </a:lvl3pPr>
    <a:lvl4pPr marL="1259596" algn="l" defTabSz="419865" rtl="0" eaLnBrk="1" latinLnBrk="0" hangingPunct="1">
      <a:defRPr sz="1102" kern="1200">
        <a:solidFill>
          <a:schemeClr val="tx1"/>
        </a:solidFill>
        <a:latin typeface="+mn-lt"/>
        <a:ea typeface="+mn-ea"/>
        <a:cs typeface="+mn-cs"/>
      </a:defRPr>
    </a:lvl4pPr>
    <a:lvl5pPr marL="1679461" algn="l" defTabSz="419865" rtl="0" eaLnBrk="1" latinLnBrk="0" hangingPunct="1">
      <a:defRPr sz="1102" kern="1200">
        <a:solidFill>
          <a:schemeClr val="tx1"/>
        </a:solidFill>
        <a:latin typeface="+mn-lt"/>
        <a:ea typeface="+mn-ea"/>
        <a:cs typeface="+mn-cs"/>
      </a:defRPr>
    </a:lvl5pPr>
    <a:lvl6pPr marL="2099326" algn="l" defTabSz="419865" rtl="0" eaLnBrk="1" latinLnBrk="0" hangingPunct="1">
      <a:defRPr sz="1102" kern="1200">
        <a:solidFill>
          <a:schemeClr val="tx1"/>
        </a:solidFill>
        <a:latin typeface="+mn-lt"/>
        <a:ea typeface="+mn-ea"/>
        <a:cs typeface="+mn-cs"/>
      </a:defRPr>
    </a:lvl6pPr>
    <a:lvl7pPr marL="2519192" algn="l" defTabSz="419865" rtl="0" eaLnBrk="1" latinLnBrk="0" hangingPunct="1">
      <a:defRPr sz="1102" kern="1200">
        <a:solidFill>
          <a:schemeClr val="tx1"/>
        </a:solidFill>
        <a:latin typeface="+mn-lt"/>
        <a:ea typeface="+mn-ea"/>
        <a:cs typeface="+mn-cs"/>
      </a:defRPr>
    </a:lvl7pPr>
    <a:lvl8pPr marL="2939058" algn="l" defTabSz="419865" rtl="0" eaLnBrk="1" latinLnBrk="0" hangingPunct="1">
      <a:defRPr sz="1102" kern="1200">
        <a:solidFill>
          <a:schemeClr val="tx1"/>
        </a:solidFill>
        <a:latin typeface="+mn-lt"/>
        <a:ea typeface="+mn-ea"/>
        <a:cs typeface="+mn-cs"/>
      </a:defRPr>
    </a:lvl8pPr>
    <a:lvl9pPr marL="3358923" algn="l" defTabSz="419865" rtl="0" eaLnBrk="1" latinLnBrk="0" hangingPunct="1">
      <a:defRPr sz="1102"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Slide 1">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394299" y="1331582"/>
            <a:ext cx="6132625" cy="1439546"/>
          </a:xfrm>
          <a:prstGeom prst="rect">
            <a:avLst/>
          </a:prstGeom>
        </p:spPr>
        <p:txBody>
          <a:bodyPr/>
          <a:lstStyle>
            <a:lvl1pPr>
              <a:defRPr>
                <a:latin typeface="Arial" panose="020B0604020202020204" pitchFamily="34" charset="0"/>
                <a:cs typeface="Arial" panose="020B0604020202020204" pitchFamily="34" charset="0"/>
              </a:defRPr>
            </a:lvl1pPr>
          </a:lstStyle>
          <a:p>
            <a:r>
              <a:rPr lang="en-GB" dirty="0" smtClean="0"/>
              <a:t>Click to edit Master title style</a:t>
            </a:r>
            <a:endParaRPr lang="en-US" dirty="0"/>
          </a:p>
        </p:txBody>
      </p:sp>
      <p:sp>
        <p:nvSpPr>
          <p:cNvPr id="5" name="Content Placeholder 2"/>
          <p:cNvSpPr>
            <a:spLocks noGrp="1"/>
          </p:cNvSpPr>
          <p:nvPr>
            <p:ph idx="1"/>
          </p:nvPr>
        </p:nvSpPr>
        <p:spPr>
          <a:xfrm>
            <a:off x="394191" y="2870149"/>
            <a:ext cx="6132733" cy="3599989"/>
          </a:xfrm>
          <a:prstGeom prst="rect">
            <a:avLst/>
          </a:prstGeom>
        </p:spPr>
        <p:txBody>
          <a:bodyPr lIns="0" tIns="0" rIns="0" bIns="0"/>
          <a:lstStyle>
            <a:lvl1pPr>
              <a:spcBef>
                <a:spcPts val="466"/>
              </a:spcBef>
              <a:defRPr sz="2357">
                <a:solidFill>
                  <a:srgbClr val="053772"/>
                </a:solidFill>
                <a:latin typeface="Arial" panose="020B0604020202020204" pitchFamily="34" charset="0"/>
                <a:cs typeface="Arial" panose="020B0604020202020204" pitchFamily="34" charset="0"/>
              </a:defRPr>
            </a:lvl1pPr>
            <a:lvl2pPr>
              <a:spcBef>
                <a:spcPts val="466"/>
              </a:spcBef>
              <a:defRPr sz="1929">
                <a:solidFill>
                  <a:srgbClr val="053772"/>
                </a:solidFill>
                <a:latin typeface="Arial" panose="020B0604020202020204" pitchFamily="34" charset="0"/>
                <a:cs typeface="Arial" panose="020B0604020202020204" pitchFamily="34" charset="0"/>
              </a:defRPr>
            </a:lvl2pPr>
            <a:lvl3pPr>
              <a:spcBef>
                <a:spcPts val="466"/>
              </a:spcBef>
              <a:defRPr sz="1929">
                <a:solidFill>
                  <a:srgbClr val="053772"/>
                </a:solidFill>
                <a:latin typeface="Arial" panose="020B0604020202020204" pitchFamily="34" charset="0"/>
                <a:cs typeface="Arial" panose="020B0604020202020204" pitchFamily="34" charset="0"/>
              </a:defRPr>
            </a:lvl3pPr>
            <a:lvl4pPr>
              <a:spcBef>
                <a:spcPts val="466"/>
              </a:spcBef>
              <a:defRPr>
                <a:solidFill>
                  <a:srgbClr val="053772"/>
                </a:solidFill>
                <a:latin typeface="Arial" panose="020B0604020202020204" pitchFamily="34" charset="0"/>
                <a:cs typeface="Arial" panose="020B0604020202020204" pitchFamily="34" charset="0"/>
              </a:defRPr>
            </a:lvl4pPr>
            <a:lvl5pPr>
              <a:spcBef>
                <a:spcPts val="466"/>
              </a:spcBef>
              <a:defRPr>
                <a:solidFill>
                  <a:srgbClr val="053772"/>
                </a:solidFill>
                <a:latin typeface="Arial" panose="020B0604020202020204" pitchFamily="34" charset="0"/>
                <a:cs typeface="Arial" panose="020B0604020202020204" pitchFamily="34" charset="0"/>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6" name="Slide Number Placeholder 5"/>
          <p:cNvSpPr>
            <a:spLocks noGrp="1"/>
          </p:cNvSpPr>
          <p:nvPr userDrawn="1"/>
        </p:nvSpPr>
        <p:spPr>
          <a:xfrm>
            <a:off x="8070365" y="6155501"/>
            <a:ext cx="1450165" cy="323899"/>
          </a:xfrm>
          <a:prstGeom prst="rect">
            <a:avLst/>
          </a:prstGeom>
        </p:spPr>
        <p:txBody>
          <a:bodyPr lIns="0" tIns="0" rIns="0" bIns="0"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0B0D1E3-43AF-3748-B31E-FE6C813361ED}" type="slidenum">
              <a:rPr lang="en-US" sz="1000" smtClean="0">
                <a:solidFill>
                  <a:srgbClr val="053772"/>
                </a:solidFill>
              </a:rPr>
              <a:pPr>
                <a:defRPr/>
              </a:pPr>
              <a:t>‹#›</a:t>
            </a:fld>
            <a:endParaRPr lang="en-US" sz="1000" dirty="0">
              <a:solidFill>
                <a:srgbClr val="053772"/>
              </a:solidFill>
            </a:endParaRPr>
          </a:p>
        </p:txBody>
      </p:sp>
      <p:sp>
        <p:nvSpPr>
          <p:cNvPr id="8" name="Footer Placeholder 2"/>
          <p:cNvSpPr>
            <a:spLocks noGrp="1"/>
          </p:cNvSpPr>
          <p:nvPr>
            <p:ph type="ftr" sz="quarter" idx="3"/>
          </p:nvPr>
        </p:nvSpPr>
        <p:spPr>
          <a:xfrm>
            <a:off x="6400188" y="6152951"/>
            <a:ext cx="2837451" cy="326449"/>
          </a:xfrm>
          <a:prstGeom prst="rect">
            <a:avLst/>
          </a:prstGeom>
        </p:spPr>
        <p:txBody>
          <a:bodyPr vert="horz" lIns="0" tIns="0" rIns="0" bIns="0" rtlCol="0" anchor="b" anchorCtr="0"/>
          <a:lstStyle>
            <a:lvl1pPr algn="r">
              <a:defRPr sz="1000">
                <a:solidFill>
                  <a:srgbClr val="007DB8"/>
                </a:solidFill>
              </a:defRPr>
            </a:lvl1pPr>
          </a:lstStyle>
          <a:p>
            <a:r>
              <a:rPr lang="en-US" smtClean="0"/>
              <a:t>Draft in progress |</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33561589"/>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ontent 1">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94191" y="1502521"/>
            <a:ext cx="9125999" cy="3599989"/>
          </a:xfrm>
          <a:prstGeom prst="rect">
            <a:avLst/>
          </a:prstGeom>
        </p:spPr>
        <p:txBody>
          <a:bodyPr lIns="0" tIns="0" rIns="0" bIns="0" numCol="2" spcCol="180000"/>
          <a:lstStyle>
            <a:lvl1pPr marL="0" indent="0">
              <a:spcBef>
                <a:spcPts val="0"/>
              </a:spcBef>
              <a:buNone/>
              <a:defRPr sz="1000">
                <a:solidFill>
                  <a:schemeClr val="tx1"/>
                </a:solidFill>
                <a:latin typeface="Arial" panose="020B0604020202020204" pitchFamily="34" charset="0"/>
                <a:cs typeface="Arial" panose="020B0604020202020204" pitchFamily="34" charset="0"/>
              </a:defRPr>
            </a:lvl1pPr>
            <a:lvl2pPr>
              <a:spcBef>
                <a:spcPts val="466"/>
              </a:spcBef>
              <a:defRPr sz="1000">
                <a:solidFill>
                  <a:srgbClr val="053772"/>
                </a:solidFill>
                <a:latin typeface="Arial" panose="020B0604020202020204" pitchFamily="34" charset="0"/>
                <a:cs typeface="Arial" panose="020B0604020202020204" pitchFamily="34" charset="0"/>
              </a:defRPr>
            </a:lvl2pPr>
            <a:lvl3pPr>
              <a:spcBef>
                <a:spcPts val="466"/>
              </a:spcBef>
              <a:defRPr sz="1000">
                <a:solidFill>
                  <a:srgbClr val="053772"/>
                </a:solidFill>
                <a:latin typeface="Arial" panose="020B0604020202020204" pitchFamily="34" charset="0"/>
                <a:cs typeface="Arial" panose="020B0604020202020204" pitchFamily="34" charset="0"/>
              </a:defRPr>
            </a:lvl3pPr>
            <a:lvl4pPr>
              <a:spcBef>
                <a:spcPts val="466"/>
              </a:spcBef>
              <a:defRPr sz="1000">
                <a:solidFill>
                  <a:srgbClr val="053772"/>
                </a:solidFill>
                <a:latin typeface="Arial" panose="020B0604020202020204" pitchFamily="34" charset="0"/>
                <a:cs typeface="Arial" panose="020B0604020202020204" pitchFamily="34" charset="0"/>
              </a:defRPr>
            </a:lvl4pPr>
            <a:lvl5pPr>
              <a:spcBef>
                <a:spcPts val="466"/>
              </a:spcBef>
              <a:defRPr sz="1000">
                <a:solidFill>
                  <a:srgbClr val="053772"/>
                </a:solidFill>
                <a:latin typeface="Arial" panose="020B0604020202020204" pitchFamily="34" charset="0"/>
                <a:cs typeface="Arial" panose="020B0604020202020204" pitchFamily="34" charset="0"/>
              </a:defRPr>
            </a:lvl5pPr>
          </a:lstStyle>
          <a:p>
            <a:pPr lvl="0"/>
            <a:r>
              <a:rPr lang="en-GB" dirty="0" smtClean="0"/>
              <a:t>Click to edit Master text styles</a:t>
            </a:r>
          </a:p>
        </p:txBody>
      </p:sp>
      <p:sp>
        <p:nvSpPr>
          <p:cNvPr id="4" name="Slide Number Placeholder 5"/>
          <p:cNvSpPr>
            <a:spLocks noGrp="1"/>
          </p:cNvSpPr>
          <p:nvPr userDrawn="1"/>
        </p:nvSpPr>
        <p:spPr>
          <a:xfrm>
            <a:off x="8070365" y="6155501"/>
            <a:ext cx="1450165" cy="323899"/>
          </a:xfrm>
          <a:prstGeom prst="rect">
            <a:avLst/>
          </a:prstGeom>
        </p:spPr>
        <p:txBody>
          <a:bodyPr lIns="0" tIns="0" rIns="0" bIns="0"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0B0D1E3-43AF-3748-B31E-FE6C813361ED}" type="slidenum">
              <a:rPr lang="en-US" sz="1000" smtClean="0">
                <a:solidFill>
                  <a:srgbClr val="053772"/>
                </a:solidFill>
              </a:rPr>
              <a:pPr>
                <a:defRPr/>
              </a:pPr>
              <a:t>‹#›</a:t>
            </a:fld>
            <a:endParaRPr lang="en-US" sz="1000" dirty="0">
              <a:solidFill>
                <a:srgbClr val="053772"/>
              </a:solidFill>
            </a:endParaRPr>
          </a:p>
        </p:txBody>
      </p:sp>
      <p:sp>
        <p:nvSpPr>
          <p:cNvPr id="6" name="Footer Placeholder 2"/>
          <p:cNvSpPr>
            <a:spLocks noGrp="1"/>
          </p:cNvSpPr>
          <p:nvPr>
            <p:ph type="ftr" sz="quarter" idx="3"/>
          </p:nvPr>
        </p:nvSpPr>
        <p:spPr>
          <a:xfrm>
            <a:off x="6400188" y="6139508"/>
            <a:ext cx="2837451" cy="326449"/>
          </a:xfrm>
          <a:prstGeom prst="rect">
            <a:avLst/>
          </a:prstGeom>
        </p:spPr>
        <p:txBody>
          <a:bodyPr vert="horz" lIns="0" tIns="0" rIns="0" bIns="0" rtlCol="0" anchor="b" anchorCtr="0"/>
          <a:lstStyle>
            <a:lvl1pPr algn="r">
              <a:defRPr sz="1000">
                <a:solidFill>
                  <a:srgbClr val="007DB8"/>
                </a:solidFill>
              </a:defRPr>
            </a:lvl1pPr>
          </a:lstStyle>
          <a:p>
            <a:r>
              <a:rPr lang="en-US" dirty="0" smtClean="0"/>
              <a:t>Draft in progress |</a:t>
            </a:r>
            <a:endParaRPr lang="en-US" dirty="0"/>
          </a:p>
        </p:txBody>
      </p:sp>
      <p:sp>
        <p:nvSpPr>
          <p:cNvPr id="2" name="Rectangle 1"/>
          <p:cNvSpPr/>
          <p:nvPr userDrawn="1"/>
        </p:nvSpPr>
        <p:spPr>
          <a:xfrm>
            <a:off x="6898290" y="4273623"/>
            <a:ext cx="2997200" cy="204893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p:cNvSpPr/>
          <p:nvPr userDrawn="1"/>
        </p:nvSpPr>
        <p:spPr>
          <a:xfrm>
            <a:off x="283779" y="5780690"/>
            <a:ext cx="3367717" cy="92549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5" name="Picture 4"/>
          <p:cNvPicPr>
            <a:picLocks noChangeAspect="1"/>
          </p:cNvPicPr>
          <p:nvPr userDrawn="1"/>
        </p:nvPicPr>
        <p:blipFill>
          <a:blip r:embed="rId3"/>
          <a:stretch>
            <a:fillRect/>
          </a:stretch>
        </p:blipFill>
        <p:spPr>
          <a:xfrm>
            <a:off x="301582" y="6043449"/>
            <a:ext cx="2086971" cy="555576"/>
          </a:xfrm>
          <a:prstGeom prst="rect">
            <a:avLst/>
          </a:prstGeom>
        </p:spPr>
      </p:pic>
      <p:sp>
        <p:nvSpPr>
          <p:cNvPr id="10" name="Text Placeholder 9"/>
          <p:cNvSpPr>
            <a:spLocks noGrp="1"/>
          </p:cNvSpPr>
          <p:nvPr>
            <p:ph type="body" sz="quarter" idx="10" hasCustomPrompt="1"/>
          </p:nvPr>
        </p:nvSpPr>
        <p:spPr>
          <a:xfrm>
            <a:off x="393652" y="961029"/>
            <a:ext cx="9126538" cy="388938"/>
          </a:xfrm>
          <a:prstGeom prst="rect">
            <a:avLst/>
          </a:prstGeom>
        </p:spPr>
        <p:txBody>
          <a:bodyPr lIns="0"/>
          <a:lstStyle>
            <a:lvl1pPr marL="0" indent="0">
              <a:spcBef>
                <a:spcPts val="0"/>
              </a:spcBef>
              <a:buNone/>
              <a:defRPr sz="1200" b="1">
                <a:solidFill>
                  <a:schemeClr val="tx2"/>
                </a:solidFill>
                <a:latin typeface="Arial" panose="020B0604020202020204" pitchFamily="34" charset="0"/>
                <a:cs typeface="Arial" panose="020B0604020202020204" pitchFamily="34" charset="0"/>
              </a:defRPr>
            </a:lvl1pPr>
          </a:lstStyle>
          <a:p>
            <a:pPr lvl="0"/>
            <a:r>
              <a:rPr lang="en-US" dirty="0" smtClean="0"/>
              <a:t>Title</a:t>
            </a:r>
            <a:endParaRPr lang="en-GB"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93662705"/>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1_Content 1">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94191" y="1502521"/>
            <a:ext cx="4545671" cy="4278169"/>
          </a:xfrm>
          <a:prstGeom prst="rect">
            <a:avLst/>
          </a:prstGeom>
        </p:spPr>
        <p:txBody>
          <a:bodyPr lIns="0" tIns="0" rIns="0" bIns="0" numCol="1" spcCol="180000"/>
          <a:lstStyle>
            <a:lvl1pPr marL="0" indent="0">
              <a:spcBef>
                <a:spcPts val="0"/>
              </a:spcBef>
              <a:buNone/>
              <a:defRPr sz="1000">
                <a:solidFill>
                  <a:schemeClr val="tx1"/>
                </a:solidFill>
                <a:latin typeface="Arial" panose="020B0604020202020204" pitchFamily="34" charset="0"/>
                <a:cs typeface="Arial" panose="020B0604020202020204" pitchFamily="34" charset="0"/>
              </a:defRPr>
            </a:lvl1pPr>
            <a:lvl2pPr>
              <a:spcBef>
                <a:spcPts val="466"/>
              </a:spcBef>
              <a:defRPr sz="1000">
                <a:solidFill>
                  <a:srgbClr val="053772"/>
                </a:solidFill>
                <a:latin typeface="Arial" panose="020B0604020202020204" pitchFamily="34" charset="0"/>
                <a:cs typeface="Arial" panose="020B0604020202020204" pitchFamily="34" charset="0"/>
              </a:defRPr>
            </a:lvl2pPr>
            <a:lvl3pPr>
              <a:spcBef>
                <a:spcPts val="466"/>
              </a:spcBef>
              <a:defRPr sz="1000">
                <a:solidFill>
                  <a:srgbClr val="053772"/>
                </a:solidFill>
                <a:latin typeface="Arial" panose="020B0604020202020204" pitchFamily="34" charset="0"/>
                <a:cs typeface="Arial" panose="020B0604020202020204" pitchFamily="34" charset="0"/>
              </a:defRPr>
            </a:lvl3pPr>
            <a:lvl4pPr>
              <a:spcBef>
                <a:spcPts val="466"/>
              </a:spcBef>
              <a:defRPr sz="1000">
                <a:solidFill>
                  <a:srgbClr val="053772"/>
                </a:solidFill>
                <a:latin typeface="Arial" panose="020B0604020202020204" pitchFamily="34" charset="0"/>
                <a:cs typeface="Arial" panose="020B0604020202020204" pitchFamily="34" charset="0"/>
              </a:defRPr>
            </a:lvl4pPr>
            <a:lvl5pPr>
              <a:spcBef>
                <a:spcPts val="466"/>
              </a:spcBef>
              <a:defRPr sz="1000">
                <a:solidFill>
                  <a:srgbClr val="053772"/>
                </a:solidFill>
                <a:latin typeface="Arial" panose="020B0604020202020204" pitchFamily="34" charset="0"/>
                <a:cs typeface="Arial" panose="020B0604020202020204" pitchFamily="34" charset="0"/>
              </a:defRPr>
            </a:lvl5pPr>
          </a:lstStyle>
          <a:p>
            <a:pPr lvl="0"/>
            <a:r>
              <a:rPr lang="en-GB" dirty="0" smtClean="0"/>
              <a:t>Click to edit Master text styles</a:t>
            </a:r>
          </a:p>
        </p:txBody>
      </p:sp>
      <p:sp>
        <p:nvSpPr>
          <p:cNvPr id="4" name="Slide Number Placeholder 5"/>
          <p:cNvSpPr>
            <a:spLocks noGrp="1"/>
          </p:cNvSpPr>
          <p:nvPr userDrawn="1"/>
        </p:nvSpPr>
        <p:spPr>
          <a:xfrm>
            <a:off x="8070365" y="6155501"/>
            <a:ext cx="1450165" cy="323899"/>
          </a:xfrm>
          <a:prstGeom prst="rect">
            <a:avLst/>
          </a:prstGeom>
        </p:spPr>
        <p:txBody>
          <a:bodyPr lIns="0" tIns="0" rIns="0" bIns="0"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0B0D1E3-43AF-3748-B31E-FE6C813361ED}" type="slidenum">
              <a:rPr lang="en-US" sz="1000" smtClean="0">
                <a:solidFill>
                  <a:srgbClr val="053772"/>
                </a:solidFill>
              </a:rPr>
              <a:pPr>
                <a:defRPr/>
              </a:pPr>
              <a:t>‹#›</a:t>
            </a:fld>
            <a:endParaRPr lang="en-US" sz="1000" dirty="0">
              <a:solidFill>
                <a:srgbClr val="053772"/>
              </a:solidFill>
            </a:endParaRPr>
          </a:p>
        </p:txBody>
      </p:sp>
      <p:sp>
        <p:nvSpPr>
          <p:cNvPr id="6" name="Footer Placeholder 2"/>
          <p:cNvSpPr>
            <a:spLocks noGrp="1"/>
          </p:cNvSpPr>
          <p:nvPr>
            <p:ph type="ftr" sz="quarter" idx="3"/>
          </p:nvPr>
        </p:nvSpPr>
        <p:spPr>
          <a:xfrm>
            <a:off x="6400188" y="6139508"/>
            <a:ext cx="2837451" cy="326449"/>
          </a:xfrm>
          <a:prstGeom prst="rect">
            <a:avLst/>
          </a:prstGeom>
        </p:spPr>
        <p:txBody>
          <a:bodyPr vert="horz" lIns="0" tIns="0" rIns="0" bIns="0" rtlCol="0" anchor="b" anchorCtr="0"/>
          <a:lstStyle>
            <a:lvl1pPr algn="r">
              <a:defRPr sz="1000">
                <a:solidFill>
                  <a:srgbClr val="007DB8"/>
                </a:solidFill>
              </a:defRPr>
            </a:lvl1pPr>
          </a:lstStyle>
          <a:p>
            <a:r>
              <a:rPr lang="en-US" smtClean="0"/>
              <a:t>Draft in progress |</a:t>
            </a:r>
            <a:endParaRPr lang="en-US" dirty="0"/>
          </a:p>
        </p:txBody>
      </p:sp>
      <p:sp>
        <p:nvSpPr>
          <p:cNvPr id="2" name="Rectangle 1"/>
          <p:cNvSpPr/>
          <p:nvPr userDrawn="1"/>
        </p:nvSpPr>
        <p:spPr>
          <a:xfrm>
            <a:off x="6898290" y="4273623"/>
            <a:ext cx="2997200" cy="204893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p:cNvSpPr/>
          <p:nvPr userDrawn="1"/>
        </p:nvSpPr>
        <p:spPr>
          <a:xfrm>
            <a:off x="283779" y="5780690"/>
            <a:ext cx="3367717" cy="92549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5" name="Picture 4"/>
          <p:cNvPicPr>
            <a:picLocks noChangeAspect="1"/>
          </p:cNvPicPr>
          <p:nvPr userDrawn="1"/>
        </p:nvPicPr>
        <p:blipFill>
          <a:blip r:embed="rId3"/>
          <a:stretch>
            <a:fillRect/>
          </a:stretch>
        </p:blipFill>
        <p:spPr>
          <a:xfrm>
            <a:off x="301582" y="6043449"/>
            <a:ext cx="2086971" cy="555576"/>
          </a:xfrm>
          <a:prstGeom prst="rect">
            <a:avLst/>
          </a:prstGeom>
        </p:spPr>
      </p:pic>
      <p:sp>
        <p:nvSpPr>
          <p:cNvPr id="10" name="Text Placeholder 9"/>
          <p:cNvSpPr>
            <a:spLocks noGrp="1"/>
          </p:cNvSpPr>
          <p:nvPr>
            <p:ph type="body" sz="quarter" idx="10" hasCustomPrompt="1"/>
          </p:nvPr>
        </p:nvSpPr>
        <p:spPr>
          <a:xfrm>
            <a:off x="393652" y="961029"/>
            <a:ext cx="9126538" cy="388938"/>
          </a:xfrm>
          <a:prstGeom prst="rect">
            <a:avLst/>
          </a:prstGeom>
        </p:spPr>
        <p:txBody>
          <a:bodyPr lIns="0"/>
          <a:lstStyle>
            <a:lvl1pPr marL="0" indent="0">
              <a:spcBef>
                <a:spcPts val="0"/>
              </a:spcBef>
              <a:buNone/>
              <a:defRPr sz="1800" b="1">
                <a:solidFill>
                  <a:schemeClr val="tx2"/>
                </a:solidFill>
                <a:latin typeface="Arial" panose="020B0604020202020204" pitchFamily="34" charset="0"/>
                <a:cs typeface="Arial" panose="020B0604020202020204" pitchFamily="34" charset="0"/>
              </a:defRPr>
            </a:lvl1pPr>
          </a:lstStyle>
          <a:p>
            <a:pPr lvl="0"/>
            <a:r>
              <a:rPr lang="en-US" dirty="0" smtClean="0"/>
              <a:t>Title</a:t>
            </a:r>
            <a:endParaRPr lang="en-GB" dirty="0"/>
          </a:p>
        </p:txBody>
      </p:sp>
      <p:sp>
        <p:nvSpPr>
          <p:cNvPr id="12" name="Picture Placeholder 11"/>
          <p:cNvSpPr>
            <a:spLocks noGrp="1"/>
          </p:cNvSpPr>
          <p:nvPr>
            <p:ph type="pic" sz="quarter" idx="12"/>
          </p:nvPr>
        </p:nvSpPr>
        <p:spPr>
          <a:xfrm>
            <a:off x="5050274" y="1502521"/>
            <a:ext cx="4475163" cy="4278313"/>
          </a:xfrm>
          <a:prstGeom prst="rect">
            <a:avLst/>
          </a:prstGeom>
        </p:spPr>
        <p:txBody>
          <a:bodyPr/>
          <a:lstStyle/>
          <a:p>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822296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5"/>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75" r:id="rId1"/>
    <p:sldLayoutId id="2147483885" r:id="rId2"/>
    <p:sldLayoutId id="2147483886" r:id="rId3"/>
  </p:sldLayoutIdLst>
  <p:hf sldNum="0" hdr="0" dt="0"/>
  <p:txStyles>
    <p:titleStyle>
      <a:lvl1pPr algn="l" defTabSz="354927" rtl="0" eaLnBrk="1" fontAlgn="base" hangingPunct="1">
        <a:lnSpc>
          <a:spcPts val="4357"/>
        </a:lnSpc>
        <a:spcBef>
          <a:spcPct val="0"/>
        </a:spcBef>
        <a:spcAft>
          <a:spcPct val="0"/>
        </a:spcAft>
        <a:defRPr sz="4357" b="1" kern="1200">
          <a:gradFill flip="none" rotWithShape="1">
            <a:gsLst>
              <a:gs pos="0">
                <a:srgbClr val="053772"/>
              </a:gs>
              <a:gs pos="50000">
                <a:srgbClr val="007DB8"/>
              </a:gs>
            </a:gsLst>
            <a:lin ang="16200000" scaled="0"/>
            <a:tileRect/>
          </a:gradFill>
          <a:latin typeface="+mj-lt"/>
          <a:ea typeface="ヒラギノ角ゴ Pro W3" charset="0"/>
          <a:cs typeface="ヒラギノ角ゴ Pro W3" charset="0"/>
        </a:defRPr>
      </a:lvl1pPr>
      <a:lvl2pPr algn="l" defTabSz="354927" rtl="0" eaLnBrk="1" fontAlgn="base" hangingPunct="1">
        <a:lnSpc>
          <a:spcPts val="4357"/>
        </a:lnSpc>
        <a:spcBef>
          <a:spcPct val="0"/>
        </a:spcBef>
        <a:spcAft>
          <a:spcPct val="0"/>
        </a:spcAft>
        <a:defRPr sz="4357" b="1">
          <a:solidFill>
            <a:schemeClr val="tx1"/>
          </a:solidFill>
          <a:latin typeface="Calibri" charset="0"/>
          <a:ea typeface="ヒラギノ角ゴ Pro W3" charset="0"/>
          <a:cs typeface="ヒラギノ角ゴ Pro W3" charset="0"/>
        </a:defRPr>
      </a:lvl2pPr>
      <a:lvl3pPr algn="l" defTabSz="354927" rtl="0" eaLnBrk="1" fontAlgn="base" hangingPunct="1">
        <a:lnSpc>
          <a:spcPts val="4357"/>
        </a:lnSpc>
        <a:spcBef>
          <a:spcPct val="0"/>
        </a:spcBef>
        <a:spcAft>
          <a:spcPct val="0"/>
        </a:spcAft>
        <a:defRPr sz="4357" b="1">
          <a:solidFill>
            <a:schemeClr val="tx1"/>
          </a:solidFill>
          <a:latin typeface="Calibri" charset="0"/>
          <a:ea typeface="ヒラギノ角ゴ Pro W3" charset="0"/>
          <a:cs typeface="ヒラギノ角ゴ Pro W3" charset="0"/>
        </a:defRPr>
      </a:lvl3pPr>
      <a:lvl4pPr algn="l" defTabSz="354927" rtl="0" eaLnBrk="1" fontAlgn="base" hangingPunct="1">
        <a:lnSpc>
          <a:spcPts val="4357"/>
        </a:lnSpc>
        <a:spcBef>
          <a:spcPct val="0"/>
        </a:spcBef>
        <a:spcAft>
          <a:spcPct val="0"/>
        </a:spcAft>
        <a:defRPr sz="4357" b="1">
          <a:solidFill>
            <a:schemeClr val="tx1"/>
          </a:solidFill>
          <a:latin typeface="Calibri" charset="0"/>
          <a:ea typeface="ヒラギノ角ゴ Pro W3" charset="0"/>
          <a:cs typeface="ヒラギノ角ゴ Pro W3" charset="0"/>
        </a:defRPr>
      </a:lvl4pPr>
      <a:lvl5pPr algn="l" defTabSz="354927" rtl="0" eaLnBrk="1" fontAlgn="base" hangingPunct="1">
        <a:lnSpc>
          <a:spcPts val="4357"/>
        </a:lnSpc>
        <a:spcBef>
          <a:spcPct val="0"/>
        </a:spcBef>
        <a:spcAft>
          <a:spcPct val="0"/>
        </a:spcAft>
        <a:defRPr sz="4357" b="1">
          <a:solidFill>
            <a:schemeClr val="tx1"/>
          </a:solidFill>
          <a:latin typeface="Calibri" charset="0"/>
          <a:ea typeface="ヒラギノ角ゴ Pro W3" charset="0"/>
          <a:cs typeface="ヒラギノ角ゴ Pro W3" charset="0"/>
        </a:defRPr>
      </a:lvl5pPr>
      <a:lvl6pPr marL="355546" algn="l" defTabSz="355546" rtl="0" eaLnBrk="1" fontAlgn="base" hangingPunct="1">
        <a:lnSpc>
          <a:spcPts val="4355"/>
        </a:lnSpc>
        <a:spcBef>
          <a:spcPct val="0"/>
        </a:spcBef>
        <a:spcAft>
          <a:spcPct val="0"/>
        </a:spcAft>
        <a:defRPr sz="4357" b="1">
          <a:solidFill>
            <a:schemeClr val="tx1"/>
          </a:solidFill>
          <a:latin typeface="Calibri" charset="0"/>
          <a:ea typeface="ヒラギノ角ゴ Pro W3" charset="0"/>
          <a:cs typeface="ヒラギノ角ゴ Pro W3" charset="0"/>
        </a:defRPr>
      </a:lvl6pPr>
      <a:lvl7pPr marL="711091" algn="l" defTabSz="355546" rtl="0" eaLnBrk="1" fontAlgn="base" hangingPunct="1">
        <a:lnSpc>
          <a:spcPts val="4355"/>
        </a:lnSpc>
        <a:spcBef>
          <a:spcPct val="0"/>
        </a:spcBef>
        <a:spcAft>
          <a:spcPct val="0"/>
        </a:spcAft>
        <a:defRPr sz="4357" b="1">
          <a:solidFill>
            <a:schemeClr val="tx1"/>
          </a:solidFill>
          <a:latin typeface="Calibri" charset="0"/>
          <a:ea typeface="ヒラギノ角ゴ Pro W3" charset="0"/>
          <a:cs typeface="ヒラギノ角ゴ Pro W3" charset="0"/>
        </a:defRPr>
      </a:lvl7pPr>
      <a:lvl8pPr marL="1066636" algn="l" defTabSz="355546" rtl="0" eaLnBrk="1" fontAlgn="base" hangingPunct="1">
        <a:lnSpc>
          <a:spcPts val="4355"/>
        </a:lnSpc>
        <a:spcBef>
          <a:spcPct val="0"/>
        </a:spcBef>
        <a:spcAft>
          <a:spcPct val="0"/>
        </a:spcAft>
        <a:defRPr sz="4357" b="1">
          <a:solidFill>
            <a:schemeClr val="tx1"/>
          </a:solidFill>
          <a:latin typeface="Calibri" charset="0"/>
          <a:ea typeface="ヒラギノ角ゴ Pro W3" charset="0"/>
          <a:cs typeface="ヒラギノ角ゴ Pro W3" charset="0"/>
        </a:defRPr>
      </a:lvl8pPr>
      <a:lvl9pPr marL="1422182" algn="l" defTabSz="355546" rtl="0" eaLnBrk="1" fontAlgn="base" hangingPunct="1">
        <a:lnSpc>
          <a:spcPts val="4355"/>
        </a:lnSpc>
        <a:spcBef>
          <a:spcPct val="0"/>
        </a:spcBef>
        <a:spcAft>
          <a:spcPct val="0"/>
        </a:spcAft>
        <a:defRPr sz="4357" b="1">
          <a:solidFill>
            <a:schemeClr val="tx1"/>
          </a:solidFill>
          <a:latin typeface="Calibri" charset="0"/>
          <a:ea typeface="ヒラギノ角ゴ Pro W3" charset="0"/>
          <a:cs typeface="ヒラギノ角ゴ Pro W3" charset="0"/>
        </a:defRPr>
      </a:lvl9pPr>
    </p:titleStyle>
    <p:bodyStyle>
      <a:lvl1pPr marL="266479" indent="-266479" algn="l" defTabSz="354927" rtl="0" eaLnBrk="1" fontAlgn="base" hangingPunct="1">
        <a:spcBef>
          <a:spcPct val="20000"/>
        </a:spcBef>
        <a:spcAft>
          <a:spcPct val="0"/>
        </a:spcAft>
        <a:buFont typeface="Arial" charset="0"/>
        <a:buChar char="•"/>
        <a:defRPr sz="2500" kern="1200">
          <a:solidFill>
            <a:schemeClr val="tx1"/>
          </a:solidFill>
          <a:latin typeface="+mn-lt"/>
          <a:ea typeface="ヒラギノ角ゴ Pro W3" charset="0"/>
          <a:cs typeface="ヒラギノ角ゴ Pro W3" charset="0"/>
        </a:defRPr>
      </a:lvl1pPr>
      <a:lvl2pPr marL="577182" indent="-221121" algn="l" defTabSz="354927" rtl="0" eaLnBrk="1" fontAlgn="base" hangingPunct="1">
        <a:spcBef>
          <a:spcPct val="20000"/>
        </a:spcBef>
        <a:spcAft>
          <a:spcPct val="0"/>
        </a:spcAft>
        <a:buFont typeface="Arial" charset="0"/>
        <a:buChar char="–"/>
        <a:defRPr sz="2143" kern="1200">
          <a:solidFill>
            <a:schemeClr val="tx1"/>
          </a:solidFill>
          <a:latin typeface="+mn-lt"/>
          <a:ea typeface="ヒラギノ角ゴ Pro W3" charset="0"/>
          <a:cs typeface="+mn-cs"/>
        </a:defRPr>
      </a:lvl2pPr>
      <a:lvl3pPr marL="887884" indent="-176896" algn="l" defTabSz="354927" rtl="0" eaLnBrk="1" fontAlgn="base" hangingPunct="1">
        <a:spcBef>
          <a:spcPct val="20000"/>
        </a:spcBef>
        <a:spcAft>
          <a:spcPct val="0"/>
        </a:spcAft>
        <a:buFont typeface="Arial" charset="0"/>
        <a:buChar char="•"/>
        <a:defRPr sz="1857" kern="1200">
          <a:solidFill>
            <a:schemeClr val="tx1"/>
          </a:solidFill>
          <a:latin typeface="+mn-lt"/>
          <a:ea typeface="ヒラギノ角ゴ Pro W3" charset="0"/>
          <a:cs typeface="+mn-cs"/>
        </a:defRPr>
      </a:lvl3pPr>
      <a:lvl4pPr marL="1243945" indent="-176896" algn="l" defTabSz="354927" rtl="0" eaLnBrk="1" fontAlgn="base" hangingPunct="1">
        <a:spcBef>
          <a:spcPct val="20000"/>
        </a:spcBef>
        <a:spcAft>
          <a:spcPct val="0"/>
        </a:spcAft>
        <a:buFont typeface="Arial" charset="0"/>
        <a:buChar char="–"/>
        <a:defRPr sz="1571" kern="1200">
          <a:solidFill>
            <a:schemeClr val="tx1"/>
          </a:solidFill>
          <a:latin typeface="+mn-lt"/>
          <a:ea typeface="ヒラギノ角ゴ Pro W3" charset="0"/>
          <a:cs typeface="+mn-cs"/>
        </a:defRPr>
      </a:lvl4pPr>
      <a:lvl5pPr marL="1598871" indent="-176896" algn="l" defTabSz="354927" rtl="0" eaLnBrk="1" fontAlgn="base" hangingPunct="1">
        <a:spcBef>
          <a:spcPct val="20000"/>
        </a:spcBef>
        <a:spcAft>
          <a:spcPct val="0"/>
        </a:spcAft>
        <a:buFont typeface="Arial" charset="0"/>
        <a:buChar char="»"/>
        <a:defRPr sz="1571" kern="1200">
          <a:solidFill>
            <a:schemeClr val="tx1"/>
          </a:solidFill>
          <a:latin typeface="+mn-lt"/>
          <a:ea typeface="ヒラギノ角ゴ Pro W3" charset="0"/>
          <a:cs typeface="+mn-cs"/>
        </a:defRPr>
      </a:lvl5pPr>
      <a:lvl6pPr marL="1955500" indent="-177773" algn="l" defTabSz="355546" rtl="0" eaLnBrk="1" latinLnBrk="0" hangingPunct="1">
        <a:spcBef>
          <a:spcPct val="20000"/>
        </a:spcBef>
        <a:buFont typeface="Arial"/>
        <a:buChar char="•"/>
        <a:defRPr sz="1571" kern="1200">
          <a:solidFill>
            <a:schemeClr val="tx1"/>
          </a:solidFill>
          <a:latin typeface="+mn-lt"/>
          <a:ea typeface="+mn-ea"/>
          <a:cs typeface="+mn-cs"/>
        </a:defRPr>
      </a:lvl6pPr>
      <a:lvl7pPr marL="2311046" indent="-177773" algn="l" defTabSz="355546" rtl="0" eaLnBrk="1" latinLnBrk="0" hangingPunct="1">
        <a:spcBef>
          <a:spcPct val="20000"/>
        </a:spcBef>
        <a:buFont typeface="Arial"/>
        <a:buChar char="•"/>
        <a:defRPr sz="1571" kern="1200">
          <a:solidFill>
            <a:schemeClr val="tx1"/>
          </a:solidFill>
          <a:latin typeface="+mn-lt"/>
          <a:ea typeface="+mn-ea"/>
          <a:cs typeface="+mn-cs"/>
        </a:defRPr>
      </a:lvl7pPr>
      <a:lvl8pPr marL="2666590" indent="-177773" algn="l" defTabSz="355546" rtl="0" eaLnBrk="1" latinLnBrk="0" hangingPunct="1">
        <a:spcBef>
          <a:spcPct val="20000"/>
        </a:spcBef>
        <a:buFont typeface="Arial"/>
        <a:buChar char="•"/>
        <a:defRPr sz="1571" kern="1200">
          <a:solidFill>
            <a:schemeClr val="tx1"/>
          </a:solidFill>
          <a:latin typeface="+mn-lt"/>
          <a:ea typeface="+mn-ea"/>
          <a:cs typeface="+mn-cs"/>
        </a:defRPr>
      </a:lvl8pPr>
      <a:lvl9pPr marL="3022136" indent="-177773" algn="l" defTabSz="355546" rtl="0" eaLnBrk="1" latinLnBrk="0" hangingPunct="1">
        <a:spcBef>
          <a:spcPct val="20000"/>
        </a:spcBef>
        <a:buFont typeface="Arial"/>
        <a:buChar char="•"/>
        <a:defRPr sz="1571" kern="1200">
          <a:solidFill>
            <a:schemeClr val="tx1"/>
          </a:solidFill>
          <a:latin typeface="+mn-lt"/>
          <a:ea typeface="+mn-ea"/>
          <a:cs typeface="+mn-cs"/>
        </a:defRPr>
      </a:lvl9pPr>
    </p:bodyStyle>
    <p:otherStyle>
      <a:defPPr>
        <a:defRPr lang="en-US"/>
      </a:defPPr>
      <a:lvl1pPr marL="0" algn="l" defTabSz="355546" rtl="0" eaLnBrk="1" latinLnBrk="0" hangingPunct="1">
        <a:defRPr sz="1429" kern="1200">
          <a:solidFill>
            <a:schemeClr val="tx1"/>
          </a:solidFill>
          <a:latin typeface="+mn-lt"/>
          <a:ea typeface="+mn-ea"/>
          <a:cs typeface="+mn-cs"/>
        </a:defRPr>
      </a:lvl1pPr>
      <a:lvl2pPr marL="355546" algn="l" defTabSz="355546" rtl="0" eaLnBrk="1" latinLnBrk="0" hangingPunct="1">
        <a:defRPr sz="1429" kern="1200">
          <a:solidFill>
            <a:schemeClr val="tx1"/>
          </a:solidFill>
          <a:latin typeface="+mn-lt"/>
          <a:ea typeface="+mn-ea"/>
          <a:cs typeface="+mn-cs"/>
        </a:defRPr>
      </a:lvl2pPr>
      <a:lvl3pPr marL="711091" algn="l" defTabSz="355546" rtl="0" eaLnBrk="1" latinLnBrk="0" hangingPunct="1">
        <a:defRPr sz="1429" kern="1200">
          <a:solidFill>
            <a:schemeClr val="tx1"/>
          </a:solidFill>
          <a:latin typeface="+mn-lt"/>
          <a:ea typeface="+mn-ea"/>
          <a:cs typeface="+mn-cs"/>
        </a:defRPr>
      </a:lvl3pPr>
      <a:lvl4pPr marL="1066636" algn="l" defTabSz="355546" rtl="0" eaLnBrk="1" latinLnBrk="0" hangingPunct="1">
        <a:defRPr sz="1429" kern="1200">
          <a:solidFill>
            <a:schemeClr val="tx1"/>
          </a:solidFill>
          <a:latin typeface="+mn-lt"/>
          <a:ea typeface="+mn-ea"/>
          <a:cs typeface="+mn-cs"/>
        </a:defRPr>
      </a:lvl4pPr>
      <a:lvl5pPr marL="1422182" algn="l" defTabSz="355546" rtl="0" eaLnBrk="1" latinLnBrk="0" hangingPunct="1">
        <a:defRPr sz="1429" kern="1200">
          <a:solidFill>
            <a:schemeClr val="tx1"/>
          </a:solidFill>
          <a:latin typeface="+mn-lt"/>
          <a:ea typeface="+mn-ea"/>
          <a:cs typeface="+mn-cs"/>
        </a:defRPr>
      </a:lvl5pPr>
      <a:lvl6pPr marL="1777727" algn="l" defTabSz="355546" rtl="0" eaLnBrk="1" latinLnBrk="0" hangingPunct="1">
        <a:defRPr sz="1429" kern="1200">
          <a:solidFill>
            <a:schemeClr val="tx1"/>
          </a:solidFill>
          <a:latin typeface="+mn-lt"/>
          <a:ea typeface="+mn-ea"/>
          <a:cs typeface="+mn-cs"/>
        </a:defRPr>
      </a:lvl6pPr>
      <a:lvl7pPr marL="2133273" algn="l" defTabSz="355546" rtl="0" eaLnBrk="1" latinLnBrk="0" hangingPunct="1">
        <a:defRPr sz="1429" kern="1200">
          <a:solidFill>
            <a:schemeClr val="tx1"/>
          </a:solidFill>
          <a:latin typeface="+mn-lt"/>
          <a:ea typeface="+mn-ea"/>
          <a:cs typeface="+mn-cs"/>
        </a:defRPr>
      </a:lvl7pPr>
      <a:lvl8pPr marL="2488818" algn="l" defTabSz="355546" rtl="0" eaLnBrk="1" latinLnBrk="0" hangingPunct="1">
        <a:defRPr sz="1429" kern="1200">
          <a:solidFill>
            <a:schemeClr val="tx1"/>
          </a:solidFill>
          <a:latin typeface="+mn-lt"/>
          <a:ea typeface="+mn-ea"/>
          <a:cs typeface="+mn-cs"/>
        </a:defRPr>
      </a:lvl8pPr>
      <a:lvl9pPr marL="2844363" algn="l" defTabSz="355546" rtl="0" eaLnBrk="1" latinLnBrk="0" hangingPunct="1">
        <a:defRPr sz="142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94299" y="1331582"/>
            <a:ext cx="6803943" cy="1439546"/>
          </a:xfrm>
        </p:spPr>
        <p:txBody>
          <a:bodyPr/>
          <a:lstStyle/>
          <a:p>
            <a:r>
              <a:rPr lang="en-GB" sz="3200" dirty="0" smtClean="0"/>
              <a:t>South East London: </a:t>
            </a:r>
            <a:r>
              <a:rPr lang="en-GB" sz="3200" dirty="0"/>
              <a:t>S</a:t>
            </a:r>
            <a:r>
              <a:rPr lang="en-GB" sz="3200" dirty="0" smtClean="0"/>
              <a:t>ustainability and Transformation Plan </a:t>
            </a:r>
            <a:br>
              <a:rPr lang="en-GB" sz="3200" dirty="0" smtClean="0"/>
            </a:br>
            <a:r>
              <a:rPr lang="en-GB" sz="3200" dirty="0"/>
              <a:t/>
            </a:r>
            <a:br>
              <a:rPr lang="en-GB" sz="3200" dirty="0"/>
            </a:br>
            <a:r>
              <a:rPr lang="en-GB" sz="3200" dirty="0" smtClean="0"/>
              <a:t>Briefing Paper</a:t>
            </a:r>
            <a:endParaRPr lang="en-GB" sz="2800" dirty="0"/>
          </a:p>
        </p:txBody>
      </p:sp>
      <p:sp>
        <p:nvSpPr>
          <p:cNvPr id="4" name="Footer Placeholder 3"/>
          <p:cNvSpPr>
            <a:spLocks noGrp="1"/>
          </p:cNvSpPr>
          <p:nvPr>
            <p:ph type="ftr" sz="quarter" idx="3"/>
          </p:nvPr>
        </p:nvSpPr>
        <p:spPr/>
        <p:txBody>
          <a:bodyPr/>
          <a:lstStyle/>
          <a:p>
            <a:r>
              <a:rPr lang="en-US" dirty="0" smtClean="0"/>
              <a:t>Draft in progress |</a:t>
            </a:r>
            <a:endParaRPr lang="en-US" dirty="0"/>
          </a:p>
        </p:txBody>
      </p:sp>
      <p:sp>
        <p:nvSpPr>
          <p:cNvPr id="5" name="Title 1"/>
          <p:cNvSpPr txBox="1">
            <a:spLocks/>
          </p:cNvSpPr>
          <p:nvPr/>
        </p:nvSpPr>
        <p:spPr>
          <a:xfrm>
            <a:off x="394299" y="4713405"/>
            <a:ext cx="9126231" cy="1439546"/>
          </a:xfrm>
          <a:prstGeom prst="rect">
            <a:avLst/>
          </a:prstGeom>
        </p:spPr>
        <p:txBody>
          <a:bodyPr/>
          <a:lstStyle>
            <a:lvl1pPr algn="l" defTabSz="354927" rtl="0" eaLnBrk="1" fontAlgn="base" hangingPunct="1">
              <a:lnSpc>
                <a:spcPts val="4357"/>
              </a:lnSpc>
              <a:spcBef>
                <a:spcPct val="0"/>
              </a:spcBef>
              <a:spcAft>
                <a:spcPct val="0"/>
              </a:spcAft>
              <a:defRPr sz="4357" b="1" kern="1200">
                <a:gradFill flip="none" rotWithShape="1">
                  <a:gsLst>
                    <a:gs pos="0">
                      <a:srgbClr val="053772"/>
                    </a:gs>
                    <a:gs pos="50000">
                      <a:srgbClr val="007DB8"/>
                    </a:gs>
                  </a:gsLst>
                  <a:lin ang="16200000" scaled="0"/>
                  <a:tileRect/>
                </a:gradFill>
                <a:latin typeface="+mj-lt"/>
                <a:ea typeface="ヒラギノ角ゴ Pro W3" charset="0"/>
                <a:cs typeface="ヒラギノ角ゴ Pro W3" charset="0"/>
              </a:defRPr>
            </a:lvl1pPr>
            <a:lvl2pPr algn="l" defTabSz="354927" rtl="0" eaLnBrk="1" fontAlgn="base" hangingPunct="1">
              <a:lnSpc>
                <a:spcPts val="4357"/>
              </a:lnSpc>
              <a:spcBef>
                <a:spcPct val="0"/>
              </a:spcBef>
              <a:spcAft>
                <a:spcPct val="0"/>
              </a:spcAft>
              <a:defRPr sz="4357" b="1">
                <a:solidFill>
                  <a:schemeClr val="tx1"/>
                </a:solidFill>
                <a:latin typeface="Calibri" charset="0"/>
                <a:ea typeface="ヒラギノ角ゴ Pro W3" charset="0"/>
                <a:cs typeface="ヒラギノ角ゴ Pro W3" charset="0"/>
              </a:defRPr>
            </a:lvl2pPr>
            <a:lvl3pPr algn="l" defTabSz="354927" rtl="0" eaLnBrk="1" fontAlgn="base" hangingPunct="1">
              <a:lnSpc>
                <a:spcPts val="4357"/>
              </a:lnSpc>
              <a:spcBef>
                <a:spcPct val="0"/>
              </a:spcBef>
              <a:spcAft>
                <a:spcPct val="0"/>
              </a:spcAft>
              <a:defRPr sz="4357" b="1">
                <a:solidFill>
                  <a:schemeClr val="tx1"/>
                </a:solidFill>
                <a:latin typeface="Calibri" charset="0"/>
                <a:ea typeface="ヒラギノ角ゴ Pro W3" charset="0"/>
                <a:cs typeface="ヒラギノ角ゴ Pro W3" charset="0"/>
              </a:defRPr>
            </a:lvl3pPr>
            <a:lvl4pPr algn="l" defTabSz="354927" rtl="0" eaLnBrk="1" fontAlgn="base" hangingPunct="1">
              <a:lnSpc>
                <a:spcPts val="4357"/>
              </a:lnSpc>
              <a:spcBef>
                <a:spcPct val="0"/>
              </a:spcBef>
              <a:spcAft>
                <a:spcPct val="0"/>
              </a:spcAft>
              <a:defRPr sz="4357" b="1">
                <a:solidFill>
                  <a:schemeClr val="tx1"/>
                </a:solidFill>
                <a:latin typeface="Calibri" charset="0"/>
                <a:ea typeface="ヒラギノ角ゴ Pro W3" charset="0"/>
                <a:cs typeface="ヒラギノ角ゴ Pro W3" charset="0"/>
              </a:defRPr>
            </a:lvl4pPr>
            <a:lvl5pPr algn="l" defTabSz="354927" rtl="0" eaLnBrk="1" fontAlgn="base" hangingPunct="1">
              <a:lnSpc>
                <a:spcPts val="4357"/>
              </a:lnSpc>
              <a:spcBef>
                <a:spcPct val="0"/>
              </a:spcBef>
              <a:spcAft>
                <a:spcPct val="0"/>
              </a:spcAft>
              <a:defRPr sz="4357" b="1">
                <a:solidFill>
                  <a:schemeClr val="tx1"/>
                </a:solidFill>
                <a:latin typeface="Calibri" charset="0"/>
                <a:ea typeface="ヒラギノ角ゴ Pro W3" charset="0"/>
                <a:cs typeface="ヒラギノ角ゴ Pro W3" charset="0"/>
              </a:defRPr>
            </a:lvl5pPr>
            <a:lvl6pPr marL="355546" algn="l" defTabSz="355546" rtl="0" eaLnBrk="1" fontAlgn="base" hangingPunct="1">
              <a:lnSpc>
                <a:spcPts val="4355"/>
              </a:lnSpc>
              <a:spcBef>
                <a:spcPct val="0"/>
              </a:spcBef>
              <a:spcAft>
                <a:spcPct val="0"/>
              </a:spcAft>
              <a:defRPr sz="4357" b="1">
                <a:solidFill>
                  <a:schemeClr val="tx1"/>
                </a:solidFill>
                <a:latin typeface="Calibri" charset="0"/>
                <a:ea typeface="ヒラギノ角ゴ Pro W3" charset="0"/>
                <a:cs typeface="ヒラギノ角ゴ Pro W3" charset="0"/>
              </a:defRPr>
            </a:lvl6pPr>
            <a:lvl7pPr marL="711091" algn="l" defTabSz="355546" rtl="0" eaLnBrk="1" fontAlgn="base" hangingPunct="1">
              <a:lnSpc>
                <a:spcPts val="4355"/>
              </a:lnSpc>
              <a:spcBef>
                <a:spcPct val="0"/>
              </a:spcBef>
              <a:spcAft>
                <a:spcPct val="0"/>
              </a:spcAft>
              <a:defRPr sz="4357" b="1">
                <a:solidFill>
                  <a:schemeClr val="tx1"/>
                </a:solidFill>
                <a:latin typeface="Calibri" charset="0"/>
                <a:ea typeface="ヒラギノ角ゴ Pro W3" charset="0"/>
                <a:cs typeface="ヒラギノ角ゴ Pro W3" charset="0"/>
              </a:defRPr>
            </a:lvl7pPr>
            <a:lvl8pPr marL="1066636" algn="l" defTabSz="355546" rtl="0" eaLnBrk="1" fontAlgn="base" hangingPunct="1">
              <a:lnSpc>
                <a:spcPts val="4355"/>
              </a:lnSpc>
              <a:spcBef>
                <a:spcPct val="0"/>
              </a:spcBef>
              <a:spcAft>
                <a:spcPct val="0"/>
              </a:spcAft>
              <a:defRPr sz="4357" b="1">
                <a:solidFill>
                  <a:schemeClr val="tx1"/>
                </a:solidFill>
                <a:latin typeface="Calibri" charset="0"/>
                <a:ea typeface="ヒラギノ角ゴ Pro W3" charset="0"/>
                <a:cs typeface="ヒラギノ角ゴ Pro W3" charset="0"/>
              </a:defRPr>
            </a:lvl8pPr>
            <a:lvl9pPr marL="1422182" algn="l" defTabSz="355546" rtl="0" eaLnBrk="1" fontAlgn="base" hangingPunct="1">
              <a:lnSpc>
                <a:spcPts val="4355"/>
              </a:lnSpc>
              <a:spcBef>
                <a:spcPct val="0"/>
              </a:spcBef>
              <a:spcAft>
                <a:spcPct val="0"/>
              </a:spcAft>
              <a:defRPr sz="4357" b="1">
                <a:solidFill>
                  <a:schemeClr val="tx1"/>
                </a:solidFill>
                <a:latin typeface="Calibri" charset="0"/>
                <a:ea typeface="ヒラギノ角ゴ Pro W3" charset="0"/>
                <a:cs typeface="ヒラギノ角ゴ Pro W3" charset="0"/>
              </a:defRPr>
            </a:lvl9pPr>
          </a:lstStyle>
          <a:p>
            <a:r>
              <a:rPr lang="en-GB" sz="2000" dirty="0" smtClean="0"/>
              <a:t>v6.3</a:t>
            </a:r>
            <a:endParaRPr lang="en-GB" sz="20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56983542"/>
      </p:ext>
    </p:extLst>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r>
              <a:rPr lang="en-US" smtClean="0"/>
              <a:t>Draft in progress |</a:t>
            </a:r>
            <a:endParaRPr lang="en-US" dirty="0"/>
          </a:p>
        </p:txBody>
      </p:sp>
      <p:sp>
        <p:nvSpPr>
          <p:cNvPr id="4" name="Text Placeholder 3"/>
          <p:cNvSpPr>
            <a:spLocks noGrp="1"/>
          </p:cNvSpPr>
          <p:nvPr>
            <p:ph type="body" sz="quarter" idx="10"/>
          </p:nvPr>
        </p:nvSpPr>
        <p:spPr/>
        <p:txBody>
          <a:bodyPr/>
          <a:lstStyle/>
          <a:p>
            <a:pPr defTabSz="349080" fontAlgn="auto">
              <a:spcAft>
                <a:spcPts val="0"/>
              </a:spcAft>
              <a:defRPr/>
            </a:pPr>
            <a:r>
              <a:rPr lang="en-GB" dirty="0">
                <a:solidFill>
                  <a:srgbClr val="007AC3"/>
                </a:solidFill>
              </a:rPr>
              <a:t>3</a:t>
            </a:r>
            <a:r>
              <a:rPr lang="en-GB" dirty="0" smtClean="0">
                <a:solidFill>
                  <a:srgbClr val="007AC3"/>
                </a:solidFill>
              </a:rPr>
              <a:t>. </a:t>
            </a:r>
            <a:r>
              <a:rPr lang="en-GB" dirty="0">
                <a:solidFill>
                  <a:srgbClr val="007AC3"/>
                </a:solidFill>
              </a:rPr>
              <a:t>Our acute and mental health providers have identified opportunities for reducing the costs of delivering care in 5 priority areas</a:t>
            </a:r>
          </a:p>
        </p:txBody>
      </p:sp>
      <p:grpSp>
        <p:nvGrpSpPr>
          <p:cNvPr id="5" name="Group 4"/>
          <p:cNvGrpSpPr>
            <a:grpSpLocks/>
          </p:cNvGrpSpPr>
          <p:nvPr/>
        </p:nvGrpSpPr>
        <p:grpSpPr bwMode="auto">
          <a:xfrm>
            <a:off x="945647" y="1541875"/>
            <a:ext cx="7824651" cy="4300088"/>
            <a:chOff x="3608483" y="1124947"/>
            <a:chExt cx="7226733" cy="3962857"/>
          </a:xfrm>
        </p:grpSpPr>
        <p:cxnSp>
          <p:nvCxnSpPr>
            <p:cNvPr id="6" name="Straight Arrow Connector 33"/>
            <p:cNvCxnSpPr>
              <a:cxnSpLocks noChangeShapeType="1"/>
            </p:cNvCxnSpPr>
            <p:nvPr/>
          </p:nvCxnSpPr>
          <p:spPr bwMode="auto">
            <a:xfrm>
              <a:off x="3848958" y="5087804"/>
              <a:ext cx="6986258" cy="0"/>
            </a:xfrm>
            <a:prstGeom prst="straightConnector1">
              <a:avLst/>
            </a:prstGeom>
            <a:noFill/>
            <a:ln w="6350" algn="ctr">
              <a:solidFill>
                <a:srgbClr val="003893"/>
              </a:solidFill>
              <a:miter lim="800000"/>
              <a:headEnd/>
              <a:tailEnd type="triangle" w="med"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cxnSp>
        <p:sp>
          <p:nvSpPr>
            <p:cNvPr id="7" name="Oval 6"/>
            <p:cNvSpPr/>
            <p:nvPr/>
          </p:nvSpPr>
          <p:spPr>
            <a:xfrm>
              <a:off x="5095783" y="3610375"/>
              <a:ext cx="963245" cy="963119"/>
            </a:xfrm>
            <a:prstGeom prst="ellipse">
              <a:avLst/>
            </a:prstGeom>
            <a:solidFill>
              <a:srgbClr val="003893"/>
            </a:solidFill>
            <a:ln w="12700" cap="flat" cmpd="sng" algn="ctr">
              <a:solidFill>
                <a:sysClr val="window" lastClr="FFFFFF"/>
              </a:solidFill>
              <a:prstDash val="solid"/>
              <a:miter lim="800000"/>
            </a:ln>
            <a:effectLst/>
          </p:spPr>
          <p:txBody>
            <a:bodyPr anchor="ctr"/>
            <a:lstStyle/>
            <a:p>
              <a:pPr algn="ctr">
                <a:defRPr/>
              </a:pPr>
              <a:r>
                <a:rPr lang="en-GB" sz="1200" b="1" kern="0" dirty="0" smtClean="0">
                  <a:solidFill>
                    <a:prstClr val="white"/>
                  </a:solidFill>
                </a:rPr>
                <a:t>£41m</a:t>
              </a:r>
              <a:endParaRPr lang="en-GB" sz="1200" b="1" kern="0" dirty="0">
                <a:solidFill>
                  <a:prstClr val="white"/>
                </a:solidFill>
              </a:endParaRPr>
            </a:p>
          </p:txBody>
        </p:sp>
        <p:sp>
          <p:nvSpPr>
            <p:cNvPr id="8" name="Oval 7"/>
            <p:cNvSpPr>
              <a:spLocks noChangeAspect="1"/>
            </p:cNvSpPr>
            <p:nvPr/>
          </p:nvSpPr>
          <p:spPr>
            <a:xfrm>
              <a:off x="7778067" y="3689220"/>
              <a:ext cx="1106397" cy="1100187"/>
            </a:xfrm>
            <a:prstGeom prst="ellipse">
              <a:avLst/>
            </a:prstGeom>
            <a:solidFill>
              <a:sysClr val="window" lastClr="FFFFFF">
                <a:lumMod val="85000"/>
              </a:sysClr>
            </a:solidFill>
            <a:ln w="12700" cap="flat" cmpd="sng" algn="ctr">
              <a:solidFill>
                <a:sysClr val="window" lastClr="FFFFFF"/>
              </a:solidFill>
              <a:prstDash val="solid"/>
              <a:miter lim="800000"/>
            </a:ln>
            <a:effectLst/>
          </p:spPr>
          <p:txBody>
            <a:bodyPr anchor="ctr"/>
            <a:lstStyle/>
            <a:p>
              <a:pPr algn="ctr">
                <a:defRPr/>
              </a:pPr>
              <a:r>
                <a:rPr lang="en-GB" sz="1400" b="1" kern="0" dirty="0" smtClean="0">
                  <a:solidFill>
                    <a:prstClr val="black"/>
                  </a:solidFill>
                </a:rPr>
                <a:t>£73m</a:t>
              </a:r>
              <a:endParaRPr lang="en-GB" sz="1400" b="1" kern="0" dirty="0">
                <a:solidFill>
                  <a:prstClr val="black"/>
                </a:solidFill>
              </a:endParaRPr>
            </a:p>
          </p:txBody>
        </p:sp>
        <p:sp>
          <p:nvSpPr>
            <p:cNvPr id="9" name="Oval 8"/>
            <p:cNvSpPr/>
            <p:nvPr/>
          </p:nvSpPr>
          <p:spPr>
            <a:xfrm>
              <a:off x="5167359" y="2128094"/>
              <a:ext cx="962032" cy="963119"/>
            </a:xfrm>
            <a:prstGeom prst="ellipse">
              <a:avLst/>
            </a:prstGeom>
            <a:solidFill>
              <a:sysClr val="windowText" lastClr="000000">
                <a:lumMod val="50000"/>
                <a:lumOff val="50000"/>
              </a:sysClr>
            </a:solidFill>
            <a:ln w="12700" cap="flat" cmpd="sng" algn="ctr">
              <a:solidFill>
                <a:sysClr val="window" lastClr="FFFFFF"/>
              </a:solidFill>
              <a:prstDash val="solid"/>
              <a:miter lim="800000"/>
            </a:ln>
            <a:effectLst/>
          </p:spPr>
          <p:txBody>
            <a:bodyPr anchor="ctr"/>
            <a:lstStyle/>
            <a:p>
              <a:pPr algn="ctr">
                <a:defRPr/>
              </a:pPr>
              <a:r>
                <a:rPr lang="en-GB" sz="1200" b="1" kern="0" dirty="0" smtClean="0">
                  <a:solidFill>
                    <a:prstClr val="white"/>
                  </a:solidFill>
                </a:rPr>
                <a:t>£</a:t>
              </a:r>
              <a:r>
                <a:rPr lang="en-GB" sz="1200" b="1" kern="0" dirty="0">
                  <a:solidFill>
                    <a:prstClr val="white"/>
                  </a:solidFill>
                </a:rPr>
                <a:t>4</a:t>
              </a:r>
              <a:r>
                <a:rPr lang="en-GB" sz="1200" b="1" kern="0" dirty="0" smtClean="0">
                  <a:solidFill>
                    <a:prstClr val="white"/>
                  </a:solidFill>
                </a:rPr>
                <a:t>1m</a:t>
              </a:r>
              <a:endParaRPr lang="en-GB" sz="1200" b="1" kern="0" dirty="0">
                <a:solidFill>
                  <a:prstClr val="white"/>
                </a:solidFill>
              </a:endParaRPr>
            </a:p>
          </p:txBody>
        </p:sp>
        <p:sp>
          <p:nvSpPr>
            <p:cNvPr id="10" name="Oval 9"/>
            <p:cNvSpPr>
              <a:spLocks/>
            </p:cNvSpPr>
            <p:nvPr/>
          </p:nvSpPr>
          <p:spPr>
            <a:xfrm>
              <a:off x="6282248" y="3418722"/>
              <a:ext cx="1100331" cy="1100188"/>
            </a:xfrm>
            <a:prstGeom prst="ellipse">
              <a:avLst/>
            </a:prstGeom>
            <a:solidFill>
              <a:schemeClr val="accent1"/>
            </a:solidFill>
            <a:ln w="12700" cap="flat" cmpd="sng" algn="ctr">
              <a:solidFill>
                <a:sysClr val="window" lastClr="FFFFFF"/>
              </a:solidFill>
              <a:prstDash val="solid"/>
              <a:miter lim="800000"/>
            </a:ln>
            <a:effectLst/>
          </p:spPr>
          <p:txBody>
            <a:bodyPr wrap="none" anchor="ctr"/>
            <a:lstStyle/>
            <a:p>
              <a:pPr algn="ctr">
                <a:defRPr/>
              </a:pPr>
              <a:r>
                <a:rPr lang="en-GB" sz="1400" b="1" kern="0" dirty="0" smtClean="0">
                  <a:solidFill>
                    <a:prstClr val="white"/>
                  </a:solidFill>
                </a:rPr>
                <a:t>£64m</a:t>
              </a:r>
              <a:endParaRPr lang="en-GB" sz="1400" b="1" kern="0" dirty="0">
                <a:solidFill>
                  <a:prstClr val="white"/>
                </a:solidFill>
              </a:endParaRPr>
            </a:p>
          </p:txBody>
        </p:sp>
        <p:sp>
          <p:nvSpPr>
            <p:cNvPr id="11" name="Oval 10"/>
            <p:cNvSpPr>
              <a:spLocks/>
            </p:cNvSpPr>
            <p:nvPr/>
          </p:nvSpPr>
          <p:spPr>
            <a:xfrm>
              <a:off x="9373365" y="1743575"/>
              <a:ext cx="824945" cy="824837"/>
            </a:xfrm>
            <a:prstGeom prst="ellipse">
              <a:avLst/>
            </a:prstGeom>
            <a:solidFill>
              <a:srgbClr val="DBEFF9">
                <a:lumMod val="50000"/>
              </a:srgbClr>
            </a:solidFill>
            <a:ln w="12700" cap="flat" cmpd="sng" algn="ctr">
              <a:solidFill>
                <a:sysClr val="window" lastClr="FFFFFF"/>
              </a:solidFill>
              <a:prstDash val="solid"/>
              <a:miter lim="800000"/>
            </a:ln>
            <a:effectLst/>
          </p:spPr>
          <p:txBody>
            <a:bodyPr anchor="ctr"/>
            <a:lstStyle/>
            <a:p>
              <a:pPr algn="ctr">
                <a:defRPr/>
              </a:pPr>
              <a:r>
                <a:rPr lang="en-GB" sz="1100" b="1" kern="0" dirty="0">
                  <a:solidFill>
                    <a:prstClr val="white"/>
                  </a:solidFill>
                </a:rPr>
                <a:t>£</a:t>
              </a:r>
              <a:r>
                <a:rPr lang="en-GB" sz="1100" b="1" kern="0" dirty="0" smtClean="0">
                  <a:solidFill>
                    <a:prstClr val="white"/>
                  </a:solidFill>
                </a:rPr>
                <a:t>28m</a:t>
              </a:r>
              <a:endParaRPr lang="en-GB" sz="1100" b="1" kern="0" dirty="0">
                <a:solidFill>
                  <a:prstClr val="white"/>
                </a:solidFill>
              </a:endParaRPr>
            </a:p>
          </p:txBody>
        </p:sp>
        <p:sp>
          <p:nvSpPr>
            <p:cNvPr id="12" name="Rectangle 11"/>
            <p:cNvSpPr/>
            <p:nvPr/>
          </p:nvSpPr>
          <p:spPr>
            <a:xfrm>
              <a:off x="3976042" y="4609884"/>
              <a:ext cx="2443293" cy="443956"/>
            </a:xfrm>
            <a:prstGeom prst="rect">
              <a:avLst/>
            </a:prstGeom>
            <a:solidFill>
              <a:srgbClr val="003893"/>
            </a:solidFill>
            <a:ln w="12700" cap="flat" cmpd="sng" algn="ctr">
              <a:noFill/>
              <a:prstDash val="solid"/>
              <a:miter lim="800000"/>
            </a:ln>
            <a:effectLst/>
          </p:spPr>
          <p:txBody>
            <a:bodyPr anchor="ctr"/>
            <a:lstStyle/>
            <a:p>
              <a:pPr algn="ctr">
                <a:defRPr/>
              </a:pPr>
              <a:r>
                <a:rPr lang="en-GB" sz="1200" b="1" kern="0" dirty="0">
                  <a:solidFill>
                    <a:prstClr val="white"/>
                  </a:solidFill>
                </a:rPr>
                <a:t>Consolidate clinical support services</a:t>
              </a:r>
            </a:p>
          </p:txBody>
        </p:sp>
        <p:sp>
          <p:nvSpPr>
            <p:cNvPr id="13" name="Rectangle 12"/>
            <p:cNvSpPr/>
            <p:nvPr/>
          </p:nvSpPr>
          <p:spPr>
            <a:xfrm>
              <a:off x="7582750" y="1342073"/>
              <a:ext cx="1790616" cy="559191"/>
            </a:xfrm>
            <a:prstGeom prst="rect">
              <a:avLst/>
            </a:prstGeom>
            <a:solidFill>
              <a:srgbClr val="DBEFF9">
                <a:lumMod val="50000"/>
              </a:srgbClr>
            </a:solidFill>
            <a:ln w="12700" cap="flat" cmpd="sng" algn="ctr">
              <a:solidFill>
                <a:sysClr val="window" lastClr="FFFFFF"/>
              </a:solidFill>
              <a:prstDash val="solid"/>
              <a:miter lim="800000"/>
            </a:ln>
            <a:effectLst/>
          </p:spPr>
          <p:txBody>
            <a:bodyPr anchor="ctr"/>
            <a:lstStyle/>
            <a:p>
              <a:pPr algn="ctr">
                <a:defRPr/>
              </a:pPr>
              <a:r>
                <a:rPr lang="en-GB" sz="1200" b="1" kern="0" dirty="0">
                  <a:solidFill>
                    <a:prstClr val="white"/>
                  </a:solidFill>
                </a:rPr>
                <a:t>Capitalise on the collective estate </a:t>
              </a:r>
            </a:p>
          </p:txBody>
        </p:sp>
        <p:sp>
          <p:nvSpPr>
            <p:cNvPr id="14" name="Rectangle 13"/>
            <p:cNvSpPr/>
            <p:nvPr/>
          </p:nvSpPr>
          <p:spPr>
            <a:xfrm>
              <a:off x="8952401" y="3595819"/>
              <a:ext cx="1477622" cy="1091696"/>
            </a:xfrm>
            <a:prstGeom prst="rect">
              <a:avLst/>
            </a:prstGeom>
            <a:solidFill>
              <a:sysClr val="window" lastClr="FFFFFF">
                <a:lumMod val="85000"/>
              </a:sysClr>
            </a:solidFill>
            <a:ln w="12700" cap="flat" cmpd="sng" algn="ctr">
              <a:solidFill>
                <a:sysClr val="window" lastClr="FFFFFF"/>
              </a:solidFill>
              <a:prstDash val="solid"/>
              <a:miter lim="800000"/>
            </a:ln>
            <a:effectLst/>
          </p:spPr>
          <p:txBody>
            <a:bodyPr anchor="ctr"/>
            <a:lstStyle/>
            <a:p>
              <a:pPr algn="ctr">
                <a:defRPr/>
              </a:pPr>
              <a:r>
                <a:rPr lang="en-GB" sz="1200" b="1" kern="0" dirty="0">
                  <a:solidFill>
                    <a:prstClr val="black"/>
                  </a:solidFill>
                </a:rPr>
                <a:t>Capitalise on our collective buying power </a:t>
              </a:r>
            </a:p>
          </p:txBody>
        </p:sp>
        <p:cxnSp>
          <p:nvCxnSpPr>
            <p:cNvPr id="15" name="Straight Arrow Connector 45"/>
            <p:cNvCxnSpPr>
              <a:cxnSpLocks noChangeShapeType="1"/>
            </p:cNvCxnSpPr>
            <p:nvPr/>
          </p:nvCxnSpPr>
          <p:spPr bwMode="auto">
            <a:xfrm flipH="1" flipV="1">
              <a:off x="3838102" y="1250725"/>
              <a:ext cx="4276" cy="3837079"/>
            </a:xfrm>
            <a:prstGeom prst="straightConnector1">
              <a:avLst/>
            </a:prstGeom>
            <a:noFill/>
            <a:ln w="6350" algn="ctr">
              <a:solidFill>
                <a:srgbClr val="003893"/>
              </a:solidFill>
              <a:miter lim="800000"/>
              <a:headEnd/>
              <a:tailEnd type="triangle" w="med"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cxnSp>
        <p:sp>
          <p:nvSpPr>
            <p:cNvPr id="16" name="TextBox 46"/>
            <p:cNvSpPr txBox="1">
              <a:spLocks noChangeArrowheads="1"/>
            </p:cNvSpPr>
            <p:nvPr/>
          </p:nvSpPr>
          <p:spPr bwMode="auto">
            <a:xfrm rot="16200000">
              <a:off x="3004512" y="3037613"/>
              <a:ext cx="1418647" cy="21070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defRPr sz="3700">
                  <a:solidFill>
                    <a:schemeClr val="bg2"/>
                  </a:solidFill>
                  <a:latin typeface="Arial" panose="020B0604020202020204" pitchFamily="34" charset="0"/>
                  <a:cs typeface="Arial" panose="020B0604020202020204" pitchFamily="34" charset="0"/>
                </a:defRPr>
              </a:lvl1pPr>
              <a:lvl2pPr marL="742950" indent="-285750">
                <a:defRPr sz="3700">
                  <a:solidFill>
                    <a:schemeClr val="bg2"/>
                  </a:solidFill>
                  <a:latin typeface="Arial" panose="020B0604020202020204" pitchFamily="34" charset="0"/>
                  <a:cs typeface="Arial" panose="020B0604020202020204" pitchFamily="34" charset="0"/>
                </a:defRPr>
              </a:lvl2pPr>
              <a:lvl3pPr marL="1143000" indent="-228600">
                <a:defRPr sz="3700">
                  <a:solidFill>
                    <a:schemeClr val="bg2"/>
                  </a:solidFill>
                  <a:latin typeface="Arial" panose="020B0604020202020204" pitchFamily="34" charset="0"/>
                  <a:cs typeface="Arial" panose="020B0604020202020204" pitchFamily="34" charset="0"/>
                </a:defRPr>
              </a:lvl3pPr>
              <a:lvl4pPr marL="1600200" indent="-228600">
                <a:defRPr sz="3700">
                  <a:solidFill>
                    <a:schemeClr val="bg2"/>
                  </a:solidFill>
                  <a:latin typeface="Arial" panose="020B0604020202020204" pitchFamily="34" charset="0"/>
                  <a:cs typeface="Arial" panose="020B0604020202020204" pitchFamily="34" charset="0"/>
                </a:defRPr>
              </a:lvl4pPr>
              <a:lvl5pPr marL="2057400" indent="-228600">
                <a:defRPr sz="37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7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7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7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700">
                  <a:solidFill>
                    <a:schemeClr val="bg2"/>
                  </a:solidFill>
                  <a:latin typeface="Arial" panose="020B0604020202020204" pitchFamily="34" charset="0"/>
                  <a:cs typeface="Arial" panose="020B0604020202020204" pitchFamily="34" charset="0"/>
                </a:defRPr>
              </a:lvl9pPr>
            </a:lstStyle>
            <a:p>
              <a:r>
                <a:rPr lang="en-GB" altLang="en-US" sz="1100" b="1">
                  <a:solidFill>
                    <a:srgbClr val="000000"/>
                  </a:solidFill>
                </a:rPr>
                <a:t>Ease of implementation</a:t>
              </a:r>
            </a:p>
          </p:txBody>
        </p:sp>
        <p:cxnSp>
          <p:nvCxnSpPr>
            <p:cNvPr id="17" name="Elbow Connector 47"/>
            <p:cNvCxnSpPr>
              <a:cxnSpLocks noChangeShapeType="1"/>
              <a:stCxn id="22" idx="3"/>
            </p:cNvCxnSpPr>
            <p:nvPr/>
          </p:nvCxnSpPr>
          <p:spPr bwMode="auto">
            <a:xfrm>
              <a:off x="5419358" y="1598343"/>
              <a:ext cx="226252" cy="529935"/>
            </a:xfrm>
            <a:prstGeom prst="bentConnector2">
              <a:avLst/>
            </a:prstGeom>
            <a:noFill/>
            <a:ln w="12700" algn="ctr">
              <a:solidFill>
                <a:srgbClr val="003893"/>
              </a:solidFill>
              <a:prstDash val="sysDash"/>
              <a:miter lim="800000"/>
              <a:headEnd/>
              <a:tailEnd type="triangle" w="med"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cxnSp>
        <p:cxnSp>
          <p:nvCxnSpPr>
            <p:cNvPr id="18" name="Elbow Connector 48"/>
            <p:cNvCxnSpPr>
              <a:cxnSpLocks noChangeShapeType="1"/>
              <a:stCxn id="8" idx="7"/>
              <a:endCxn id="14" idx="0"/>
            </p:cNvCxnSpPr>
            <p:nvPr/>
          </p:nvCxnSpPr>
          <p:spPr bwMode="auto">
            <a:xfrm rot="5400000" flipH="1" flipV="1">
              <a:off x="9079329" y="3238701"/>
              <a:ext cx="254766" cy="969003"/>
            </a:xfrm>
            <a:prstGeom prst="bentConnector3">
              <a:avLst>
                <a:gd name="adj1" fmla="val 168560"/>
              </a:avLst>
            </a:prstGeom>
            <a:noFill/>
            <a:ln w="6350" algn="ctr">
              <a:solidFill>
                <a:srgbClr val="003893"/>
              </a:solidFill>
              <a:prstDash val="sysDash"/>
              <a:miter lim="800000"/>
              <a:headEnd type="triangle" w="med" len="me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cxnSp>
        <p:cxnSp>
          <p:nvCxnSpPr>
            <p:cNvPr id="19" name="Elbow Connector 49"/>
            <p:cNvCxnSpPr>
              <a:cxnSpLocks noChangeShapeType="1"/>
              <a:endCxn id="10" idx="6"/>
            </p:cNvCxnSpPr>
            <p:nvPr/>
          </p:nvCxnSpPr>
          <p:spPr bwMode="auto">
            <a:xfrm rot="5400000">
              <a:off x="7030568" y="3233829"/>
              <a:ext cx="1086984" cy="382055"/>
            </a:xfrm>
            <a:prstGeom prst="bentConnector2">
              <a:avLst/>
            </a:prstGeom>
            <a:noFill/>
            <a:ln w="6350" algn="ctr">
              <a:solidFill>
                <a:srgbClr val="003893"/>
              </a:solidFill>
              <a:prstDash val="sysDash"/>
              <a:miter lim="800000"/>
              <a:headEnd/>
              <a:tailEnd type="triangle" w="med"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cxnSp>
        <p:sp>
          <p:nvSpPr>
            <p:cNvPr id="20" name="Rectangle 19"/>
            <p:cNvSpPr/>
            <p:nvPr/>
          </p:nvSpPr>
          <p:spPr>
            <a:xfrm>
              <a:off x="6700786" y="2266376"/>
              <a:ext cx="1551625" cy="835755"/>
            </a:xfrm>
            <a:prstGeom prst="rect">
              <a:avLst/>
            </a:prstGeom>
            <a:solidFill>
              <a:schemeClr val="accent1"/>
            </a:solidFill>
            <a:ln w="12700" cap="flat" cmpd="sng" algn="ctr">
              <a:solidFill>
                <a:sysClr val="window" lastClr="FFFFFF"/>
              </a:solidFill>
              <a:prstDash val="solid"/>
              <a:miter lim="800000"/>
            </a:ln>
            <a:effectLst/>
          </p:spPr>
          <p:txBody>
            <a:bodyPr anchor="ctr"/>
            <a:lstStyle/>
            <a:p>
              <a:pPr algn="ctr">
                <a:defRPr/>
              </a:pPr>
              <a:r>
                <a:rPr lang="en-GB" sz="1200" b="1" kern="0" dirty="0">
                  <a:solidFill>
                    <a:prstClr val="white"/>
                  </a:solidFill>
                </a:rPr>
                <a:t>Optimise the workforce </a:t>
              </a:r>
            </a:p>
          </p:txBody>
        </p:sp>
        <p:cxnSp>
          <p:nvCxnSpPr>
            <p:cNvPr id="21" name="Elbow Connector 51"/>
            <p:cNvCxnSpPr>
              <a:cxnSpLocks noChangeShapeType="1"/>
              <a:stCxn id="13" idx="3"/>
              <a:endCxn id="11" idx="0"/>
            </p:cNvCxnSpPr>
            <p:nvPr/>
          </p:nvCxnSpPr>
          <p:spPr bwMode="auto">
            <a:xfrm>
              <a:off x="9373365" y="1621669"/>
              <a:ext cx="412661" cy="121905"/>
            </a:xfrm>
            <a:prstGeom prst="bentConnector2">
              <a:avLst/>
            </a:prstGeom>
            <a:noFill/>
            <a:ln w="6350" algn="ctr">
              <a:solidFill>
                <a:srgbClr val="003893"/>
              </a:solidFill>
              <a:prstDash val="sysDash"/>
              <a:miter lim="800000"/>
              <a:headEnd/>
              <a:tailEnd type="triangle" w="med"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cxnSp>
        <p:sp>
          <p:nvSpPr>
            <p:cNvPr id="22" name="Rectangle 21"/>
            <p:cNvSpPr/>
            <p:nvPr/>
          </p:nvSpPr>
          <p:spPr>
            <a:xfrm>
              <a:off x="3937221" y="1124947"/>
              <a:ext cx="1482475" cy="947349"/>
            </a:xfrm>
            <a:prstGeom prst="rect">
              <a:avLst/>
            </a:prstGeom>
            <a:solidFill>
              <a:sysClr val="windowText" lastClr="000000">
                <a:lumMod val="50000"/>
                <a:lumOff val="50000"/>
              </a:sysClr>
            </a:solidFill>
            <a:ln w="12700" cap="flat" cmpd="sng" algn="ctr">
              <a:noFill/>
              <a:prstDash val="solid"/>
              <a:miter lim="800000"/>
            </a:ln>
            <a:effectLst/>
          </p:spPr>
          <p:txBody>
            <a:bodyPr anchor="ctr"/>
            <a:lstStyle/>
            <a:p>
              <a:pPr algn="ctr">
                <a:defRPr/>
              </a:pPr>
              <a:r>
                <a:rPr lang="en-GB" sz="1200" b="1" kern="0" dirty="0">
                  <a:solidFill>
                    <a:prstClr val="white"/>
                  </a:solidFill>
                </a:rPr>
                <a:t>Standardise and consolidate business support services</a:t>
              </a:r>
              <a:endParaRPr lang="en-GB" sz="1400" kern="0" dirty="0">
                <a:solidFill>
                  <a:prstClr val="white"/>
                </a:solidFill>
              </a:endParaRPr>
            </a:p>
          </p:txBody>
        </p:sp>
        <p:cxnSp>
          <p:nvCxnSpPr>
            <p:cNvPr id="23" name="Elbow Connector 53"/>
            <p:cNvCxnSpPr>
              <a:cxnSpLocks noChangeShapeType="1"/>
              <a:endCxn id="7" idx="2"/>
            </p:cNvCxnSpPr>
            <p:nvPr/>
          </p:nvCxnSpPr>
          <p:spPr bwMode="auto">
            <a:xfrm rot="5400000" flipH="1" flipV="1">
              <a:off x="4672549" y="4223961"/>
              <a:ext cx="555309" cy="291156"/>
            </a:xfrm>
            <a:prstGeom prst="bentConnector2">
              <a:avLst/>
            </a:prstGeom>
            <a:noFill/>
            <a:ln w="12700" algn="ctr">
              <a:solidFill>
                <a:srgbClr val="003893"/>
              </a:solidFill>
              <a:prstDash val="sysDash"/>
              <a:miter lim="800000"/>
              <a:headEnd/>
              <a:tailEnd type="triangle" w="med"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cxn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08685287"/>
      </p:ext>
    </p:extLst>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numCol="1"/>
          <a:lstStyle/>
          <a:p>
            <a:pPr lvl="0" defTabSz="914400" eaLnBrk="0" hangingPunct="0">
              <a:spcBef>
                <a:spcPct val="0"/>
              </a:spcBef>
            </a:pPr>
            <a:r>
              <a:rPr lang="en-GB" altLang="en-US" sz="1200" dirty="0">
                <a:ea typeface="Times New Roman" panose="02020603050405020304" pitchFamily="18" charset="0"/>
              </a:rPr>
              <a:t>We have been working collaboratively with NHSE to develop the specialised content for the STP. We now have a greater understanding of the challenge, the future programme of work and the need to work with colleagues in South London to ensure sustainable and high-quality services. </a:t>
            </a:r>
            <a:endParaRPr lang="en-GB" altLang="en-US" sz="1200" dirty="0"/>
          </a:p>
          <a:p>
            <a:pPr lvl="0" defTabSz="914400" eaLnBrk="0" hangingPunct="0">
              <a:spcBef>
                <a:spcPct val="0"/>
              </a:spcBef>
            </a:pPr>
            <a:endParaRPr lang="en-GB" altLang="en-US" sz="1200" i="1" dirty="0">
              <a:ea typeface="Times New Roman" panose="02020603050405020304" pitchFamily="18" charset="0"/>
            </a:endParaRPr>
          </a:p>
          <a:p>
            <a:pPr lvl="0" defTabSz="914400" eaLnBrk="0" hangingPunct="0">
              <a:spcBef>
                <a:spcPct val="0"/>
              </a:spcBef>
            </a:pPr>
            <a:endParaRPr lang="en-GB" altLang="en-US" sz="1200" dirty="0"/>
          </a:p>
          <a:p>
            <a:pPr lvl="0" defTabSz="914400" eaLnBrk="0" hangingPunct="0">
              <a:spcBef>
                <a:spcPct val="0"/>
              </a:spcBef>
            </a:pPr>
            <a:endParaRPr lang="en-GB" altLang="en-US" sz="1200" i="1" dirty="0">
              <a:ea typeface="Times New Roman" panose="02020603050405020304" pitchFamily="18" charset="0"/>
            </a:endParaRPr>
          </a:p>
          <a:p>
            <a:pPr lvl="0" defTabSz="914400" eaLnBrk="0" hangingPunct="0">
              <a:spcBef>
                <a:spcPct val="0"/>
              </a:spcBef>
            </a:pPr>
            <a:endParaRPr lang="en-GB" altLang="en-US" sz="1200" dirty="0"/>
          </a:p>
          <a:p>
            <a:pPr marL="285750" lvl="0" indent="-285750" defTabSz="914400" eaLnBrk="0" hangingPunct="0">
              <a:spcBef>
                <a:spcPct val="0"/>
              </a:spcBef>
              <a:buFont typeface="Arial" panose="020B0604020202020204" pitchFamily="34" charset="0"/>
              <a:buChar char="•"/>
            </a:pPr>
            <a:endParaRPr lang="en-GB" altLang="en-US" sz="1200" dirty="0"/>
          </a:p>
          <a:p>
            <a:pPr lvl="0" defTabSz="914400" eaLnBrk="0" hangingPunct="0">
              <a:spcBef>
                <a:spcPct val="0"/>
              </a:spcBef>
            </a:pPr>
            <a:endParaRPr lang="en-GB" altLang="en-US" sz="1200" dirty="0"/>
          </a:p>
        </p:txBody>
      </p:sp>
      <p:sp>
        <p:nvSpPr>
          <p:cNvPr id="3" name="Footer Placeholder 2"/>
          <p:cNvSpPr>
            <a:spLocks noGrp="1"/>
          </p:cNvSpPr>
          <p:nvPr>
            <p:ph type="ftr" sz="quarter" idx="3"/>
          </p:nvPr>
        </p:nvSpPr>
        <p:spPr/>
        <p:txBody>
          <a:bodyPr/>
          <a:lstStyle/>
          <a:p>
            <a:r>
              <a:rPr lang="en-US" smtClean="0"/>
              <a:t>Draft in progress |</a:t>
            </a:r>
            <a:endParaRPr lang="en-US" dirty="0"/>
          </a:p>
        </p:txBody>
      </p:sp>
      <p:sp>
        <p:nvSpPr>
          <p:cNvPr id="4" name="Text Placeholder 3"/>
          <p:cNvSpPr>
            <a:spLocks noGrp="1"/>
          </p:cNvSpPr>
          <p:nvPr>
            <p:ph type="body" sz="quarter" idx="10"/>
          </p:nvPr>
        </p:nvSpPr>
        <p:spPr/>
        <p:txBody>
          <a:bodyPr/>
          <a:lstStyle/>
          <a:p>
            <a:r>
              <a:rPr lang="en-GB" dirty="0" smtClean="0">
                <a:solidFill>
                  <a:srgbClr val="007AC3"/>
                </a:solidFill>
              </a:rPr>
              <a:t>4. </a:t>
            </a:r>
            <a:r>
              <a:rPr lang="en-GB" dirty="0">
                <a:solidFill>
                  <a:srgbClr val="007AC3"/>
                </a:solidFill>
              </a:rPr>
              <a:t>We wish to develop world class and sustainable specialised services that meets the needs of patients both locally and across England</a:t>
            </a:r>
          </a:p>
        </p:txBody>
      </p:sp>
      <p:graphicFrame>
        <p:nvGraphicFramePr>
          <p:cNvPr id="5" name="Table 4"/>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86833108"/>
              </p:ext>
            </p:extLst>
          </p:nvPr>
        </p:nvGraphicFramePr>
        <p:xfrm>
          <a:off x="394191" y="2312185"/>
          <a:ext cx="9126538" cy="3296885"/>
        </p:xfrm>
        <a:graphic>
          <a:graphicData uri="http://schemas.openxmlformats.org/drawingml/2006/table">
            <a:tbl>
              <a:tblPr bandRow="1">
                <a:tableStyleId>{5C22544A-7EE6-4342-B048-85BDC9FD1C3A}</a:tableStyleId>
              </a:tblPr>
              <a:tblGrid>
                <a:gridCol w="1870544"/>
                <a:gridCol w="7255994"/>
              </a:tblGrid>
              <a:tr h="1371600">
                <a:tc>
                  <a:txBody>
                    <a:bodyPr/>
                    <a:lstStyle/>
                    <a:p>
                      <a:pPr marL="0" marR="0" lvl="0" indent="0" algn="l" defTabSz="355546" rtl="0" eaLnBrk="1" fontAlgn="auto" latinLnBrk="0" hangingPunct="1">
                        <a:lnSpc>
                          <a:spcPct val="100000"/>
                        </a:lnSpc>
                        <a:spcBef>
                          <a:spcPts val="0"/>
                        </a:spcBef>
                        <a:spcAft>
                          <a:spcPts val="0"/>
                        </a:spcAft>
                        <a:buClrTx/>
                        <a:buSzTx/>
                        <a:buFontTx/>
                        <a:buNone/>
                        <a:tabLst/>
                        <a:defRPr/>
                      </a:pPr>
                      <a:r>
                        <a:rPr lang="en-GB" altLang="en-US" sz="1200" b="1" i="0"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Involvement to date in developing the STP</a:t>
                      </a:r>
                    </a:p>
                  </a:txBody>
                  <a:tcPr>
                    <a:lnB w="76200" cap="flat" cmpd="sng" algn="ctr">
                      <a:solidFill>
                        <a:schemeClr val="bg1"/>
                      </a:solidFill>
                      <a:prstDash val="solid"/>
                      <a:round/>
                      <a:headEnd type="none" w="med" len="med"/>
                      <a:tailEnd type="none" w="med" len="med"/>
                    </a:lnB>
                    <a:solidFill>
                      <a:schemeClr val="accent1"/>
                    </a:solidFill>
                  </a:tcPr>
                </a:tc>
                <a:tc>
                  <a:txBody>
                    <a:bodyPr/>
                    <a:lstStyle/>
                    <a:p>
                      <a:pPr marL="265113" lvl="0" indent="-171450" defTabSz="914400" eaLnBrk="0" hangingPunct="0">
                        <a:spcBef>
                          <a:spcPct val="0"/>
                        </a:spcBef>
                        <a:buFont typeface="Arial" panose="020B0604020202020204" pitchFamily="34" charset="0"/>
                        <a:buChar char="•"/>
                      </a:pPr>
                      <a:r>
                        <a:rPr lang="en-US" altLang="en-US" sz="1200" dirty="0" smtClean="0">
                          <a:latin typeface="Arial" panose="020B0604020202020204" pitchFamily="34" charset="0"/>
                          <a:ea typeface="MS Gothic" panose="020B0609070205080204" pitchFamily="49" charset="-128"/>
                          <a:cs typeface="Arial" panose="020B0604020202020204" pitchFamily="34" charset="0"/>
                        </a:rPr>
                        <a:t>An indicative high-level estimate (in a ‘do-nothing’ scenario) on the projected specialised commissioning funding gap for the April STP submissions (based on a top-down approach).  Updated modelling outputs will be ready for inclusion in the June</a:t>
                      </a:r>
                    </a:p>
                    <a:p>
                      <a:pPr marL="265113" lvl="0" indent="-171450" defTabSz="914400" eaLnBrk="0" hangingPunct="0">
                        <a:spcBef>
                          <a:spcPct val="0"/>
                        </a:spcBef>
                        <a:buFont typeface="Arial" panose="020B0604020202020204" pitchFamily="34" charset="0"/>
                        <a:buChar char="•"/>
                      </a:pPr>
                      <a:r>
                        <a:rPr lang="en-US" altLang="en-US" sz="1200" dirty="0" smtClean="0">
                          <a:latin typeface="Arial" panose="020B0604020202020204" pitchFamily="34" charset="0"/>
                          <a:ea typeface="MS Gothic" panose="020B0609070205080204" pitchFamily="49" charset="-128"/>
                          <a:cs typeface="Arial" panose="020B0604020202020204" pitchFamily="34" charset="0"/>
                        </a:rPr>
                        <a:t>A portfolio of transformation projects, as part of the Healthy London Partnership, is being developed to improve quality, consistency and efficiencies in specialised services. Initial London projects are focusing on: neuro-rehabilitation; CAMHS Tier 4; HIV services and </a:t>
                      </a:r>
                      <a:r>
                        <a:rPr lang="en-US" altLang="en-US" sz="1200" dirty="0" err="1" smtClean="0">
                          <a:latin typeface="Arial" panose="020B0604020202020204" pitchFamily="34" charset="0"/>
                          <a:ea typeface="MS Gothic" panose="020B0609070205080204" pitchFamily="49" charset="-128"/>
                          <a:cs typeface="Arial" panose="020B0604020202020204" pitchFamily="34" charset="0"/>
                        </a:rPr>
                        <a:t>paediatric</a:t>
                      </a:r>
                      <a:r>
                        <a:rPr lang="en-US" altLang="en-US" sz="1200" dirty="0" smtClean="0">
                          <a:latin typeface="Arial" panose="020B0604020202020204" pitchFamily="34" charset="0"/>
                          <a:ea typeface="MS Gothic" panose="020B0609070205080204" pitchFamily="49" charset="-128"/>
                          <a:cs typeface="Arial" panose="020B0604020202020204" pitchFamily="34" charset="0"/>
                        </a:rPr>
                        <a:t> and neonatal transport</a:t>
                      </a:r>
                      <a:endParaRPr lang="en-GB" altLang="en-US" sz="1200" dirty="0" smtClean="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txBody>
                  <a:tcPr>
                    <a:lnB w="76200" cap="flat" cmpd="sng" algn="ctr">
                      <a:solidFill>
                        <a:schemeClr val="bg1"/>
                      </a:solidFill>
                      <a:prstDash val="solid"/>
                      <a:round/>
                      <a:headEnd type="none" w="med" len="med"/>
                      <a:tailEnd type="none" w="med" len="med"/>
                    </a:lnB>
                    <a:solidFill>
                      <a:schemeClr val="bg1"/>
                    </a:solidFill>
                  </a:tcPr>
                </a:tc>
              </a:tr>
              <a:tr h="1239089">
                <a:tc>
                  <a:txBody>
                    <a:bodyPr/>
                    <a:lstStyle/>
                    <a:p>
                      <a:pPr marL="0" marR="0" lvl="0" indent="0" algn="l" defTabSz="355546" rtl="0" eaLnBrk="1" fontAlgn="auto" latinLnBrk="0" hangingPunct="1">
                        <a:lnSpc>
                          <a:spcPct val="100000"/>
                        </a:lnSpc>
                        <a:spcBef>
                          <a:spcPts val="0"/>
                        </a:spcBef>
                        <a:spcAft>
                          <a:spcPts val="0"/>
                        </a:spcAft>
                        <a:buClrTx/>
                        <a:buSzTx/>
                        <a:buFontTx/>
                        <a:buNone/>
                        <a:tabLst/>
                        <a:defRPr/>
                      </a:pPr>
                      <a:r>
                        <a:rPr lang="en-GB" altLang="en-US" sz="1200" b="1" i="0"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Development of a London-wide programme board</a:t>
                      </a:r>
                    </a:p>
                  </a:txBody>
                  <a:tcP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solidFill>
                  </a:tcPr>
                </a:tc>
                <a:tc>
                  <a:txBody>
                    <a:bodyPr/>
                    <a:lstStyle/>
                    <a:p>
                      <a:pPr marL="265113" lvl="0" indent="-188913" defTabSz="914400" eaLnBrk="0" hangingPunct="0">
                        <a:spcBef>
                          <a:spcPct val="0"/>
                        </a:spcBef>
                        <a:buFont typeface="Arial" panose="020B0604020202020204" pitchFamily="34" charset="0"/>
                        <a:buChar char="•"/>
                      </a:pPr>
                      <a:r>
                        <a:rPr lang="en-US" altLang="en-US" sz="1200" dirty="0" smtClean="0">
                          <a:latin typeface="Arial" panose="020B0604020202020204" pitchFamily="34" charset="0"/>
                          <a:ea typeface="MS Gothic" panose="020B0609070205080204" pitchFamily="49" charset="-128"/>
                          <a:cs typeface="Arial" panose="020B0604020202020204" pitchFamily="34" charset="0"/>
                        </a:rPr>
                        <a:t>Given the scale and challenge of </a:t>
                      </a:r>
                      <a:r>
                        <a:rPr lang="en-US" altLang="en-US" sz="1200" smtClean="0">
                          <a:latin typeface="Arial" panose="020B0604020202020204" pitchFamily="34" charset="0"/>
                          <a:ea typeface="MS Gothic" panose="020B0609070205080204" pitchFamily="49" charset="-128"/>
                          <a:cs typeface="Arial" panose="020B0604020202020204" pitchFamily="34" charset="0"/>
                        </a:rPr>
                        <a:t>specialised</a:t>
                      </a:r>
                      <a:r>
                        <a:rPr lang="en-US" altLang="en-US" sz="1200" dirty="0" smtClean="0">
                          <a:latin typeface="Arial" panose="020B0604020202020204" pitchFamily="34" charset="0"/>
                          <a:ea typeface="MS Gothic" panose="020B0609070205080204" pitchFamily="49" charset="-128"/>
                          <a:cs typeface="Arial" panose="020B0604020202020204" pitchFamily="34" charset="0"/>
                        </a:rPr>
                        <a:t> commissioning there needs to be a specific London-wide focus on </a:t>
                      </a:r>
                      <a:r>
                        <a:rPr lang="en-US" altLang="en-US" sz="1200" smtClean="0">
                          <a:latin typeface="Arial" panose="020B0604020202020204" pitchFamily="34" charset="0"/>
                          <a:ea typeface="MS Gothic" panose="020B0609070205080204" pitchFamily="49" charset="-128"/>
                          <a:cs typeface="Arial" panose="020B0604020202020204" pitchFamily="34" charset="0"/>
                        </a:rPr>
                        <a:t>specialised services</a:t>
                      </a:r>
                      <a:endParaRPr lang="en-US" altLang="en-US" sz="1200" dirty="0" smtClean="0">
                        <a:latin typeface="Arial" panose="020B0604020202020204" pitchFamily="34" charset="0"/>
                        <a:ea typeface="MS Gothic" panose="020B0609070205080204" pitchFamily="49" charset="-128"/>
                        <a:cs typeface="Arial" panose="020B0604020202020204" pitchFamily="34" charset="0"/>
                      </a:endParaRPr>
                    </a:p>
                    <a:p>
                      <a:pPr marL="265113" lvl="0" indent="-188913" defTabSz="914400" eaLnBrk="0" hangingPunct="0">
                        <a:spcBef>
                          <a:spcPct val="0"/>
                        </a:spcBef>
                        <a:buFont typeface="Arial" panose="020B0604020202020204" pitchFamily="34" charset="0"/>
                        <a:buChar char="•"/>
                      </a:pPr>
                      <a:r>
                        <a:rPr lang="en-US" altLang="en-US" sz="1200" dirty="0" smtClean="0">
                          <a:latin typeface="Arial" panose="020B0604020202020204" pitchFamily="34" charset="0"/>
                          <a:ea typeface="MS Gothic" panose="020B0609070205080204" pitchFamily="49" charset="-128"/>
                          <a:cs typeface="Arial" panose="020B0604020202020204" pitchFamily="34" charset="0"/>
                        </a:rPr>
                        <a:t>A new regional </a:t>
                      </a:r>
                      <a:r>
                        <a:rPr lang="en-US" altLang="en-US" sz="1200" smtClean="0">
                          <a:latin typeface="Arial" panose="020B0604020202020204" pitchFamily="34" charset="0"/>
                          <a:ea typeface="MS Gothic" panose="020B0609070205080204" pitchFamily="49" charset="-128"/>
                          <a:cs typeface="Arial" panose="020B0604020202020204" pitchFamily="34" charset="0"/>
                        </a:rPr>
                        <a:t>Specialised</a:t>
                      </a:r>
                      <a:r>
                        <a:rPr lang="en-US" altLang="en-US" sz="1200" dirty="0" smtClean="0">
                          <a:latin typeface="Arial" panose="020B0604020202020204" pitchFamily="34" charset="0"/>
                          <a:ea typeface="MS Gothic" panose="020B0609070205080204" pitchFamily="49" charset="-128"/>
                          <a:cs typeface="Arial" panose="020B0604020202020204" pitchFamily="34" charset="0"/>
                        </a:rPr>
                        <a:t> Commissioning Planning Board is being set up to include all five STP ‘system leaders’, representatives of </a:t>
                      </a:r>
                      <a:r>
                        <a:rPr lang="en-US" altLang="en-US" sz="1200" smtClean="0">
                          <a:latin typeface="Arial" panose="020B0604020202020204" pitchFamily="34" charset="0"/>
                          <a:ea typeface="MS Gothic" panose="020B0609070205080204" pitchFamily="49" charset="-128"/>
                          <a:cs typeface="Arial" panose="020B0604020202020204" pitchFamily="34" charset="0"/>
                        </a:rPr>
                        <a:t>specialised</a:t>
                      </a:r>
                      <a:r>
                        <a:rPr lang="en-US" altLang="en-US" sz="1200" dirty="0" smtClean="0">
                          <a:latin typeface="Arial" panose="020B0604020202020204" pitchFamily="34" charset="0"/>
                          <a:ea typeface="MS Gothic" panose="020B0609070205080204" pitchFamily="49" charset="-128"/>
                          <a:cs typeface="Arial" panose="020B0604020202020204" pitchFamily="34" charset="0"/>
                        </a:rPr>
                        <a:t> providers and national and </a:t>
                      </a:r>
                      <a:r>
                        <a:rPr lang="en-US" altLang="en-US" sz="1200" dirty="0" err="1" smtClean="0">
                          <a:latin typeface="Arial" panose="020B0604020202020204" pitchFamily="34" charset="0"/>
                          <a:ea typeface="MS Gothic" panose="020B0609070205080204" pitchFamily="49" charset="-128"/>
                          <a:cs typeface="Arial" panose="020B0604020202020204" pitchFamily="34" charset="0"/>
                        </a:rPr>
                        <a:t>neighbouring</a:t>
                      </a:r>
                      <a:r>
                        <a:rPr lang="en-US" altLang="en-US" sz="1200" dirty="0" smtClean="0">
                          <a:latin typeface="Arial" panose="020B0604020202020204" pitchFamily="34" charset="0"/>
                          <a:ea typeface="MS Gothic" panose="020B0609070205080204" pitchFamily="49" charset="-128"/>
                          <a:cs typeface="Arial" panose="020B0604020202020204" pitchFamily="34" charset="0"/>
                        </a:rPr>
                        <a:t> regional </a:t>
                      </a:r>
                      <a:r>
                        <a:rPr lang="en-US" altLang="en-US" sz="1200" smtClean="0">
                          <a:latin typeface="Arial" panose="020B0604020202020204" pitchFamily="34" charset="0"/>
                          <a:ea typeface="MS Gothic" panose="020B0609070205080204" pitchFamily="49" charset="-128"/>
                          <a:cs typeface="Arial" panose="020B0604020202020204" pitchFamily="34" charset="0"/>
                        </a:rPr>
                        <a:t>specialised</a:t>
                      </a:r>
                      <a:r>
                        <a:rPr lang="en-US" altLang="en-US" sz="1200" dirty="0" smtClean="0">
                          <a:latin typeface="Arial" panose="020B0604020202020204" pitchFamily="34" charset="0"/>
                          <a:ea typeface="MS Gothic" panose="020B0609070205080204" pitchFamily="49" charset="-128"/>
                          <a:cs typeface="Arial" panose="020B0604020202020204" pitchFamily="34" charset="0"/>
                        </a:rPr>
                        <a:t> commissioners to set strategic direction </a:t>
                      </a:r>
                      <a:r>
                        <a:rPr lang="en-US" altLang="en-US" sz="1200" smtClean="0">
                          <a:latin typeface="Arial" panose="020B0604020202020204" pitchFamily="34" charset="0"/>
                          <a:ea typeface="MS Gothic" panose="020B0609070205080204" pitchFamily="49" charset="-128"/>
                          <a:cs typeface="Arial" panose="020B0604020202020204" pitchFamily="34" charset="0"/>
                        </a:rPr>
                        <a:t>and priorities</a:t>
                      </a:r>
                      <a:endParaRPr lang="en-US" altLang="en-US" sz="1200" dirty="0" smtClean="0">
                        <a:latin typeface="Arial" panose="020B0604020202020204" pitchFamily="34" charset="0"/>
                        <a:ea typeface="MS Gothic" panose="020B0609070205080204" pitchFamily="49" charset="-128"/>
                        <a:cs typeface="Arial" panose="020B0604020202020204" pitchFamily="34" charset="0"/>
                      </a:endParaRPr>
                    </a:p>
                  </a:txBody>
                  <a:tcP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r>
              <a:tr h="686196">
                <a:tc>
                  <a:txBody>
                    <a:bodyPr/>
                    <a:lstStyle/>
                    <a:p>
                      <a:pPr marL="0" marR="0" lvl="0" indent="0" algn="l" defTabSz="355546" rtl="0" eaLnBrk="1" fontAlgn="auto" latinLnBrk="0" hangingPunct="1">
                        <a:lnSpc>
                          <a:spcPct val="100000"/>
                        </a:lnSpc>
                        <a:spcBef>
                          <a:spcPts val="0"/>
                        </a:spcBef>
                        <a:spcAft>
                          <a:spcPts val="0"/>
                        </a:spcAft>
                        <a:buClrTx/>
                        <a:buSzTx/>
                        <a:buFontTx/>
                        <a:buNone/>
                        <a:tabLst/>
                        <a:defRPr/>
                      </a:pPr>
                      <a:r>
                        <a:rPr lang="en-GB" altLang="en-US" sz="1200" b="1" i="0"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Sustainable services across South London</a:t>
                      </a:r>
                    </a:p>
                    <a:p>
                      <a:endParaRPr lang="en-GB" sz="1200" b="1" i="0" dirty="0">
                        <a:solidFill>
                          <a:schemeClr val="bg1"/>
                        </a:solidFill>
                        <a:latin typeface="Arial" panose="020B0604020202020204" pitchFamily="34" charset="0"/>
                        <a:cs typeface="Arial" panose="020B0604020202020204" pitchFamily="34" charset="0"/>
                      </a:endParaRPr>
                    </a:p>
                  </a:txBody>
                  <a:tcPr>
                    <a:lnT w="76200" cap="flat" cmpd="sng" algn="ctr">
                      <a:solidFill>
                        <a:schemeClr val="bg1"/>
                      </a:solidFill>
                      <a:prstDash val="solid"/>
                      <a:round/>
                      <a:headEnd type="none" w="med" len="med"/>
                      <a:tailEnd type="none" w="med" len="med"/>
                    </a:lnT>
                    <a:solidFill>
                      <a:schemeClr val="accent1"/>
                    </a:solidFill>
                  </a:tcPr>
                </a:tc>
                <a:tc>
                  <a:txBody>
                    <a:bodyPr/>
                    <a:lstStyle/>
                    <a:p>
                      <a:pPr marL="265113" lvl="0" indent="-179388" defTabSz="914400" eaLnBrk="0" hangingPunct="0">
                        <a:spcBef>
                          <a:spcPct val="0"/>
                        </a:spcBef>
                        <a:buFont typeface="Arial" panose="020B0604020202020204" pitchFamily="34" charset="0"/>
                        <a:buChar char="•"/>
                      </a:pPr>
                      <a:r>
                        <a:rPr lang="en-US" altLang="en-US" sz="1200" dirty="0" smtClean="0">
                          <a:latin typeface="Arial" panose="020B0604020202020204" pitchFamily="34" charset="0"/>
                          <a:ea typeface="MS Gothic" panose="020B0609070205080204" pitchFamily="49" charset="-128"/>
                          <a:cs typeface="Arial" panose="020B0604020202020204" pitchFamily="34" charset="0"/>
                        </a:rPr>
                        <a:t>There are potential opportunities for reviewing current service provision across South London and discussions have started between NHSE, and SEL &amp; SWL </a:t>
                      </a:r>
                      <a:r>
                        <a:rPr lang="en-US" altLang="en-US" sz="1200" smtClean="0">
                          <a:latin typeface="Arial" panose="020B0604020202020204" pitchFamily="34" charset="0"/>
                          <a:ea typeface="MS Gothic" panose="020B0609070205080204" pitchFamily="49" charset="-128"/>
                          <a:cs typeface="Arial" panose="020B0604020202020204" pitchFamily="34" charset="0"/>
                        </a:rPr>
                        <a:t>STP leads</a:t>
                      </a:r>
                      <a:endParaRPr lang="en-GB" sz="1200" dirty="0" smtClean="0">
                        <a:latin typeface="Arial" panose="020B0604020202020204" pitchFamily="34" charset="0"/>
                        <a:cs typeface="Arial" panose="020B0604020202020204" pitchFamily="34" charset="0"/>
                      </a:endParaRPr>
                    </a:p>
                    <a:p>
                      <a:endParaRPr lang="en-GB" sz="1200" dirty="0" smtClean="0">
                        <a:latin typeface="Arial" panose="020B0604020202020204" pitchFamily="34" charset="0"/>
                        <a:cs typeface="Arial" panose="020B0604020202020204" pitchFamily="34" charset="0"/>
                      </a:endParaRPr>
                    </a:p>
                  </a:txBody>
                  <a:tcPr>
                    <a:lnT w="76200" cap="flat" cmpd="sng" algn="ctr">
                      <a:solidFill>
                        <a:schemeClr val="bg1"/>
                      </a:solidFill>
                      <a:prstDash val="solid"/>
                      <a:round/>
                      <a:headEnd type="none" w="med" len="med"/>
                      <a:tailEnd type="none" w="med" len="med"/>
                    </a:lnT>
                    <a:solidFill>
                      <a:schemeClr val="bg1"/>
                    </a:solidFill>
                  </a:tcPr>
                </a:tc>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37720839"/>
      </p:ext>
    </p:extLst>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numCol="1"/>
          <a:lstStyle/>
          <a:p>
            <a:pPr marL="171450" lvl="1" indent="-171450">
              <a:spcBef>
                <a:spcPts val="1200"/>
              </a:spcBef>
              <a:buFont typeface="Arial" panose="020B0604020202020204" pitchFamily="34" charset="0"/>
              <a:buChar char="•"/>
            </a:pPr>
            <a:r>
              <a:rPr lang="en-GB" sz="1200" b="1" dirty="0">
                <a:solidFill>
                  <a:schemeClr val="tx1"/>
                </a:solidFill>
              </a:rPr>
              <a:t>Balancing system benefit and impact on individual </a:t>
            </a:r>
            <a:r>
              <a:rPr lang="en-GB" sz="1200" b="1" dirty="0" smtClean="0">
                <a:solidFill>
                  <a:schemeClr val="tx1"/>
                </a:solidFill>
              </a:rPr>
              <a:t>organisations </a:t>
            </a:r>
            <a:r>
              <a:rPr lang="en-GB" sz="1200" dirty="0" smtClean="0">
                <a:solidFill>
                  <a:schemeClr val="tx1"/>
                </a:solidFill>
              </a:rPr>
              <a:t>to make decisions that are in the best interest of patients and sustainability of the system</a:t>
            </a:r>
            <a:r>
              <a:rPr lang="en-GB" sz="1200" b="1" dirty="0" smtClean="0">
                <a:solidFill>
                  <a:schemeClr val="tx1"/>
                </a:solidFill>
              </a:rPr>
              <a:t> </a:t>
            </a:r>
          </a:p>
          <a:p>
            <a:pPr marL="171450" lvl="1" indent="-171450">
              <a:spcBef>
                <a:spcPts val="1200"/>
              </a:spcBef>
              <a:buFont typeface="Arial" panose="020B0604020202020204" pitchFamily="34" charset="0"/>
              <a:buChar char="•"/>
            </a:pPr>
            <a:r>
              <a:rPr lang="en-GB" sz="1200" b="1" dirty="0">
                <a:solidFill>
                  <a:schemeClr val="tx1"/>
                </a:solidFill>
              </a:rPr>
              <a:t>Aligning transformation funding to the objectives of the </a:t>
            </a:r>
            <a:r>
              <a:rPr lang="en-GB" sz="1200" b="1" dirty="0" smtClean="0">
                <a:solidFill>
                  <a:schemeClr val="tx1"/>
                </a:solidFill>
              </a:rPr>
              <a:t>STP </a:t>
            </a:r>
            <a:r>
              <a:rPr lang="en-GB" sz="1200" dirty="0" smtClean="0">
                <a:solidFill>
                  <a:schemeClr val="tx1"/>
                </a:solidFill>
              </a:rPr>
              <a:t>by building </a:t>
            </a:r>
            <a:r>
              <a:rPr lang="en-GB" sz="1200" dirty="0">
                <a:solidFill>
                  <a:schemeClr val="tx1"/>
                </a:solidFill>
              </a:rPr>
              <a:t>processes to ensure that investment across the system supports our collective vision</a:t>
            </a:r>
          </a:p>
          <a:p>
            <a:pPr marL="171450" lvl="1" indent="-171450">
              <a:spcBef>
                <a:spcPts val="1200"/>
              </a:spcBef>
              <a:buFont typeface="Arial" panose="020B0604020202020204" pitchFamily="34" charset="0"/>
              <a:buChar char="•"/>
            </a:pPr>
            <a:r>
              <a:rPr lang="en-GB" sz="1200" b="1" dirty="0">
                <a:solidFill>
                  <a:schemeClr val="tx1"/>
                </a:solidFill>
              </a:rPr>
              <a:t>Investing in shared planning and </a:t>
            </a:r>
            <a:r>
              <a:rPr lang="en-GB" sz="1200" b="1" dirty="0" smtClean="0">
                <a:solidFill>
                  <a:schemeClr val="tx1"/>
                </a:solidFill>
              </a:rPr>
              <a:t>delivery </a:t>
            </a:r>
            <a:r>
              <a:rPr lang="en-GB" sz="1200" dirty="0" smtClean="0">
                <a:solidFill>
                  <a:schemeClr val="tx1"/>
                </a:solidFill>
              </a:rPr>
              <a:t>to ensure </a:t>
            </a:r>
            <a:r>
              <a:rPr lang="en-GB" sz="1200" dirty="0">
                <a:solidFill>
                  <a:schemeClr val="tx1"/>
                </a:solidFill>
              </a:rPr>
              <a:t>that a collaborative approach runs throughout the </a:t>
            </a:r>
            <a:r>
              <a:rPr lang="en-GB" sz="1200" dirty="0" smtClean="0">
                <a:solidFill>
                  <a:schemeClr val="tx1"/>
                </a:solidFill>
              </a:rPr>
              <a:t>programme</a:t>
            </a:r>
            <a:r>
              <a:rPr lang="en-GB" sz="1200" dirty="0">
                <a:solidFill>
                  <a:schemeClr val="tx1"/>
                </a:solidFill>
              </a:rPr>
              <a:t> </a:t>
            </a:r>
            <a:r>
              <a:rPr lang="en-GB" sz="1200" dirty="0" smtClean="0">
                <a:solidFill>
                  <a:schemeClr val="tx1"/>
                </a:solidFill>
              </a:rPr>
              <a:t>with the appropriate resources</a:t>
            </a:r>
            <a:endParaRPr lang="en-GB" sz="1200" dirty="0">
              <a:solidFill>
                <a:schemeClr val="tx1"/>
              </a:solidFill>
            </a:endParaRPr>
          </a:p>
          <a:p>
            <a:pPr marL="171450" lvl="1" indent="-171450">
              <a:spcBef>
                <a:spcPts val="1200"/>
              </a:spcBef>
              <a:buFont typeface="Arial" panose="020B0604020202020204" pitchFamily="34" charset="0"/>
              <a:buChar char="•"/>
            </a:pPr>
            <a:r>
              <a:rPr lang="en-GB" sz="1200" b="1" dirty="0" smtClean="0">
                <a:solidFill>
                  <a:schemeClr val="tx1"/>
                </a:solidFill>
              </a:rPr>
              <a:t>Align system incentives </a:t>
            </a:r>
            <a:r>
              <a:rPr lang="en-GB" sz="1200" dirty="0" smtClean="0">
                <a:solidFill>
                  <a:schemeClr val="tx1"/>
                </a:solidFill>
              </a:rPr>
              <a:t>that drive population </a:t>
            </a:r>
            <a:r>
              <a:rPr lang="en-GB" sz="1200" dirty="0">
                <a:solidFill>
                  <a:schemeClr val="tx1"/>
                </a:solidFill>
              </a:rPr>
              <a:t>health and value and </a:t>
            </a:r>
            <a:r>
              <a:rPr lang="en-GB" sz="1200" dirty="0" smtClean="0">
                <a:solidFill>
                  <a:schemeClr val="tx1"/>
                </a:solidFill>
              </a:rPr>
              <a:t>shared </a:t>
            </a:r>
            <a:r>
              <a:rPr lang="en-GB" sz="1200" dirty="0">
                <a:solidFill>
                  <a:schemeClr val="tx1"/>
                </a:solidFill>
              </a:rPr>
              <a:t>risk. </a:t>
            </a:r>
          </a:p>
          <a:p>
            <a:pPr marL="171450" lvl="1" indent="-171450">
              <a:spcBef>
                <a:spcPts val="1200"/>
              </a:spcBef>
              <a:buFont typeface="Arial" panose="020B0604020202020204" pitchFamily="34" charset="0"/>
              <a:buChar char="•"/>
            </a:pPr>
            <a:r>
              <a:rPr lang="en-GB" sz="1200" b="1" dirty="0" smtClean="0">
                <a:solidFill>
                  <a:schemeClr val="tx1"/>
                </a:solidFill>
              </a:rPr>
              <a:t>Have </a:t>
            </a:r>
            <a:r>
              <a:rPr lang="en-GB" sz="1200" b="1" dirty="0">
                <a:solidFill>
                  <a:schemeClr val="tx1"/>
                </a:solidFill>
              </a:rPr>
              <a:t>an ongoing dialogue with our </a:t>
            </a:r>
            <a:r>
              <a:rPr lang="en-GB" sz="1200" b="1" dirty="0" smtClean="0">
                <a:solidFill>
                  <a:schemeClr val="tx1"/>
                </a:solidFill>
              </a:rPr>
              <a:t>stakeholders </a:t>
            </a:r>
            <a:r>
              <a:rPr lang="en-GB" sz="1200" dirty="0" smtClean="0">
                <a:solidFill>
                  <a:schemeClr val="tx1"/>
                </a:solidFill>
              </a:rPr>
              <a:t>through existing and new communication channels</a:t>
            </a:r>
            <a:endParaRPr lang="en-GB" sz="1200" dirty="0">
              <a:solidFill>
                <a:schemeClr val="tx1"/>
              </a:solidFill>
            </a:endParaRPr>
          </a:p>
          <a:p>
            <a:pPr marL="171450" lvl="1" indent="-171450">
              <a:spcBef>
                <a:spcPts val="1200"/>
              </a:spcBef>
              <a:buFont typeface="Arial" panose="020B0604020202020204" pitchFamily="34" charset="0"/>
              <a:buChar char="•"/>
            </a:pPr>
            <a:r>
              <a:rPr lang="en-GB" sz="1200" b="1" dirty="0">
                <a:solidFill>
                  <a:schemeClr val="tx1"/>
                </a:solidFill>
              </a:rPr>
              <a:t>A system-wide delivery </a:t>
            </a:r>
            <a:r>
              <a:rPr lang="en-GB" sz="1200" b="1" dirty="0" smtClean="0">
                <a:solidFill>
                  <a:schemeClr val="tx1"/>
                </a:solidFill>
              </a:rPr>
              <a:t>plan</a:t>
            </a:r>
            <a:r>
              <a:rPr lang="en-GB" sz="1200" b="1" dirty="0">
                <a:solidFill>
                  <a:schemeClr val="tx1"/>
                </a:solidFill>
              </a:rPr>
              <a:t> </a:t>
            </a:r>
            <a:r>
              <a:rPr lang="en-GB" sz="1200" b="1" dirty="0" smtClean="0">
                <a:solidFill>
                  <a:schemeClr val="tx1"/>
                </a:solidFill>
              </a:rPr>
              <a:t>and agreed measures </a:t>
            </a:r>
            <a:r>
              <a:rPr lang="en-GB" sz="1200" dirty="0" smtClean="0">
                <a:solidFill>
                  <a:schemeClr val="tx1"/>
                </a:solidFill>
              </a:rPr>
              <a:t>to monitor the implementation of the STP</a:t>
            </a:r>
            <a:endParaRPr lang="en-GB" sz="1200" dirty="0">
              <a:solidFill>
                <a:schemeClr val="tx1"/>
              </a:solidFill>
            </a:endParaRPr>
          </a:p>
          <a:p>
            <a:pPr marL="171450" lvl="1" indent="-171450">
              <a:spcBef>
                <a:spcPts val="1200"/>
              </a:spcBef>
              <a:buFont typeface="Arial" panose="020B0604020202020204" pitchFamily="34" charset="0"/>
              <a:buChar char="•"/>
            </a:pPr>
            <a:r>
              <a:rPr lang="en-GB" sz="1200" b="1" dirty="0">
                <a:solidFill>
                  <a:schemeClr val="tx1"/>
                </a:solidFill>
              </a:rPr>
              <a:t>Working collaboratively across </a:t>
            </a:r>
            <a:r>
              <a:rPr lang="en-GB" sz="1200" b="1" dirty="0" smtClean="0">
                <a:solidFill>
                  <a:schemeClr val="tx1"/>
                </a:solidFill>
              </a:rPr>
              <a:t>London </a:t>
            </a:r>
            <a:r>
              <a:rPr lang="en-GB" sz="1200" dirty="0" smtClean="0">
                <a:solidFill>
                  <a:schemeClr val="tx1"/>
                </a:solidFill>
              </a:rPr>
              <a:t>with existing partners including HLP</a:t>
            </a:r>
            <a:endParaRPr lang="en-GB" sz="1200" b="1" dirty="0">
              <a:solidFill>
                <a:schemeClr val="tx1"/>
              </a:solidFill>
            </a:endParaRPr>
          </a:p>
          <a:p>
            <a:pPr marL="171450" lvl="1" indent="-171450">
              <a:spcBef>
                <a:spcPts val="1200"/>
              </a:spcBef>
              <a:buFont typeface="Arial" panose="020B0604020202020204" pitchFamily="34" charset="0"/>
              <a:buChar char="•"/>
            </a:pPr>
            <a:r>
              <a:rPr lang="en-GB" sz="1200" b="1" dirty="0">
                <a:solidFill>
                  <a:schemeClr val="tx1"/>
                </a:solidFill>
              </a:rPr>
              <a:t>Adopting new models of collaboration and </a:t>
            </a:r>
            <a:r>
              <a:rPr lang="en-GB" sz="1200" b="1" dirty="0" smtClean="0">
                <a:solidFill>
                  <a:schemeClr val="tx1"/>
                </a:solidFill>
              </a:rPr>
              <a:t>delivery </a:t>
            </a:r>
            <a:r>
              <a:rPr lang="en-GB" sz="1200" dirty="0" smtClean="0">
                <a:solidFill>
                  <a:schemeClr val="tx1"/>
                </a:solidFill>
              </a:rPr>
              <a:t>by collaborating and learning lessons from local and national vanguards</a:t>
            </a:r>
            <a:endParaRPr lang="en-GB" sz="1200" dirty="0">
              <a:solidFill>
                <a:schemeClr val="tx1"/>
              </a:solidFill>
            </a:endParaRPr>
          </a:p>
          <a:p>
            <a:pPr marL="171450" lvl="1" indent="-171450">
              <a:spcBef>
                <a:spcPts val="1200"/>
              </a:spcBef>
              <a:buFont typeface="Arial" panose="020B0604020202020204" pitchFamily="34" charset="0"/>
              <a:buChar char="•"/>
            </a:pPr>
            <a:endParaRPr lang="en-GB" sz="1200" dirty="0">
              <a:solidFill>
                <a:schemeClr val="tx1"/>
              </a:solidFill>
            </a:endParaRPr>
          </a:p>
        </p:txBody>
      </p:sp>
      <p:sp>
        <p:nvSpPr>
          <p:cNvPr id="3" name="Footer Placeholder 2"/>
          <p:cNvSpPr>
            <a:spLocks noGrp="1"/>
          </p:cNvSpPr>
          <p:nvPr>
            <p:ph type="ftr" sz="quarter" idx="3"/>
          </p:nvPr>
        </p:nvSpPr>
        <p:spPr/>
        <p:txBody>
          <a:bodyPr/>
          <a:lstStyle/>
          <a:p>
            <a:r>
              <a:rPr lang="en-US" smtClean="0"/>
              <a:t>Draft in progress |</a:t>
            </a:r>
            <a:endParaRPr lang="en-US" dirty="0"/>
          </a:p>
        </p:txBody>
      </p:sp>
      <p:sp>
        <p:nvSpPr>
          <p:cNvPr id="4" name="Text Placeholder 3"/>
          <p:cNvSpPr>
            <a:spLocks noGrp="1"/>
          </p:cNvSpPr>
          <p:nvPr>
            <p:ph type="body" sz="quarter" idx="10"/>
          </p:nvPr>
        </p:nvSpPr>
        <p:spPr/>
        <p:txBody>
          <a:bodyPr/>
          <a:lstStyle/>
          <a:p>
            <a:r>
              <a:rPr lang="en-GB" dirty="0" smtClean="0">
                <a:solidFill>
                  <a:srgbClr val="007AC3"/>
                </a:solidFill>
              </a:rPr>
              <a:t>5. </a:t>
            </a:r>
            <a:r>
              <a:rPr lang="en-GB" dirty="0">
                <a:solidFill>
                  <a:srgbClr val="007AC3"/>
                </a:solidFill>
              </a:rPr>
              <a:t>To deliver this plan we must establish the right governance, secure appropriate resources and address system </a:t>
            </a:r>
            <a:r>
              <a:rPr lang="en-GB" dirty="0" smtClean="0">
                <a:solidFill>
                  <a:srgbClr val="007AC3"/>
                </a:solidFill>
              </a:rPr>
              <a:t>incentives</a:t>
            </a:r>
            <a:endParaRPr lang="en-GB" dirty="0">
              <a:solidFill>
                <a:srgbClr val="007AC3"/>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43654649"/>
      </p:ext>
    </p:extLst>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3"/>
          </p:nvPr>
        </p:nvSpPr>
        <p:spPr/>
        <p:txBody>
          <a:bodyPr/>
          <a:lstStyle/>
          <a:p>
            <a:r>
              <a:rPr lang="en-US" smtClean="0"/>
              <a:t>Draft in progress |</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r>
              <a:rPr lang="en-US" dirty="0" smtClean="0"/>
              <a:t>Draft in progress |</a:t>
            </a:r>
            <a:endParaRPr lang="en-US" dirty="0"/>
          </a:p>
        </p:txBody>
      </p:sp>
      <p:sp>
        <p:nvSpPr>
          <p:cNvPr id="4" name="Text Placeholder 3"/>
          <p:cNvSpPr>
            <a:spLocks noGrp="1"/>
          </p:cNvSpPr>
          <p:nvPr>
            <p:ph type="body" sz="quarter" idx="10"/>
          </p:nvPr>
        </p:nvSpPr>
        <p:spPr/>
        <p:txBody>
          <a:bodyPr/>
          <a:lstStyle/>
          <a:p>
            <a:r>
              <a:rPr lang="en-GB" dirty="0">
                <a:gradFill flip="none" rotWithShape="1">
                  <a:gsLst>
                    <a:gs pos="0">
                      <a:srgbClr val="053772"/>
                    </a:gs>
                    <a:gs pos="50000">
                      <a:srgbClr val="007DB8"/>
                    </a:gs>
                  </a:gsLst>
                  <a:lin ang="16200000" scaled="0"/>
                  <a:tileRect/>
                </a:gradFill>
                <a:cs typeface="ヒラギノ角ゴ Pro W3" charset="0"/>
              </a:rPr>
              <a:t>Introduction and context</a:t>
            </a:r>
          </a:p>
        </p:txBody>
      </p:sp>
      <p:sp>
        <p:nvSpPr>
          <p:cNvPr id="11" name="Content Placeholder 1"/>
          <p:cNvSpPr>
            <a:spLocks noGrp="1"/>
          </p:cNvSpPr>
          <p:nvPr>
            <p:ph idx="1"/>
          </p:nvPr>
        </p:nvSpPr>
        <p:spPr>
          <a:xfrm>
            <a:off x="5284381" y="1467294"/>
            <a:ext cx="4246441" cy="4034518"/>
          </a:xfrm>
          <a:solidFill>
            <a:schemeClr val="accent1">
              <a:lumMod val="20000"/>
              <a:lumOff val="80000"/>
            </a:schemeClr>
          </a:solidFill>
        </p:spPr>
        <p:txBody>
          <a:bodyPr lIns="72000" tIns="72000" rIns="72000" bIns="72000" numCol="1"/>
          <a:lstStyle/>
          <a:p>
            <a:pPr>
              <a:spcBef>
                <a:spcPts val="600"/>
              </a:spcBef>
            </a:pPr>
            <a:r>
              <a:rPr lang="en-GB" sz="1200" b="1" i="1" dirty="0"/>
              <a:t>Our commitments</a:t>
            </a:r>
          </a:p>
          <a:p>
            <a:pPr>
              <a:spcBef>
                <a:spcPts val="600"/>
              </a:spcBef>
            </a:pPr>
            <a:r>
              <a:rPr lang="en-GB" altLang="en-US" sz="1200" dirty="0" smtClean="0"/>
              <a:t>Over </a:t>
            </a:r>
            <a:r>
              <a:rPr lang="en-GB" altLang="en-US" sz="1200" dirty="0"/>
              <a:t>the next five years we will:</a:t>
            </a:r>
          </a:p>
          <a:p>
            <a:pPr marL="180975" lvl="2" indent="-180975">
              <a:spcBef>
                <a:spcPts val="600"/>
              </a:spcBef>
              <a:buFont typeface="Arial" panose="020B0604020202020204" pitchFamily="34" charset="0"/>
              <a:buChar char="•"/>
            </a:pPr>
            <a:r>
              <a:rPr lang="en-GB" altLang="en-US" sz="1200" dirty="0">
                <a:solidFill>
                  <a:schemeClr val="tx1"/>
                </a:solidFill>
              </a:rPr>
              <a:t>Support people to be in control of their health and have a greater say in their own care</a:t>
            </a:r>
          </a:p>
          <a:p>
            <a:pPr marL="180975" lvl="2" indent="-180975">
              <a:spcBef>
                <a:spcPts val="600"/>
              </a:spcBef>
              <a:buFont typeface="Arial" panose="020B0604020202020204" pitchFamily="34" charset="0"/>
              <a:buChar char="•"/>
            </a:pPr>
            <a:r>
              <a:rPr lang="en-GB" altLang="en-US" sz="1200" dirty="0">
                <a:solidFill>
                  <a:schemeClr val="tx1"/>
                </a:solidFill>
              </a:rPr>
              <a:t>Help people to live independently and know what to do when things go wrong</a:t>
            </a:r>
          </a:p>
          <a:p>
            <a:pPr marL="180975" lvl="2" indent="-180975">
              <a:spcBef>
                <a:spcPts val="600"/>
              </a:spcBef>
              <a:buFont typeface="Arial" panose="020B0604020202020204" pitchFamily="34" charset="0"/>
              <a:buChar char="•"/>
            </a:pPr>
            <a:r>
              <a:rPr lang="en-GB" altLang="en-US" sz="1200" dirty="0">
                <a:solidFill>
                  <a:schemeClr val="tx1"/>
                </a:solidFill>
              </a:rPr>
              <a:t>Help communities to support each other</a:t>
            </a:r>
          </a:p>
          <a:p>
            <a:pPr marL="180975" lvl="2" indent="-180975">
              <a:spcBef>
                <a:spcPts val="600"/>
              </a:spcBef>
              <a:buFont typeface="Arial" panose="020B0604020202020204" pitchFamily="34" charset="0"/>
              <a:buChar char="•"/>
            </a:pPr>
            <a:r>
              <a:rPr lang="en-GB" altLang="en-US" sz="1200" dirty="0">
                <a:solidFill>
                  <a:schemeClr val="tx1"/>
                </a:solidFill>
              </a:rPr>
              <a:t>Make sure primary care services are consistently excellent and have an increased focus on prevention</a:t>
            </a:r>
          </a:p>
          <a:p>
            <a:pPr marL="180975" lvl="2" indent="-180975">
              <a:spcBef>
                <a:spcPts val="600"/>
              </a:spcBef>
              <a:buFont typeface="Arial" panose="020B0604020202020204" pitchFamily="34" charset="0"/>
              <a:buChar char="•"/>
            </a:pPr>
            <a:r>
              <a:rPr lang="en-GB" altLang="en-US" sz="1200" dirty="0">
                <a:solidFill>
                  <a:schemeClr val="tx1"/>
                </a:solidFill>
              </a:rPr>
              <a:t>Reduce variation in outcomes and address inequalities by raising the standards in our health services </a:t>
            </a:r>
          </a:p>
          <a:p>
            <a:pPr marL="180975" lvl="2" indent="-180975">
              <a:spcBef>
                <a:spcPts val="600"/>
              </a:spcBef>
              <a:buFont typeface="Arial" panose="020B0604020202020204" pitchFamily="34" charset="0"/>
              <a:buChar char="•"/>
            </a:pPr>
            <a:r>
              <a:rPr lang="en-GB" altLang="en-US" sz="1200" dirty="0">
                <a:solidFill>
                  <a:schemeClr val="tx1"/>
                </a:solidFill>
              </a:rPr>
              <a:t>Develop joined up care so that people receive the support they need when they need it</a:t>
            </a:r>
          </a:p>
          <a:p>
            <a:pPr marL="180975" lvl="2" indent="-180975">
              <a:spcBef>
                <a:spcPts val="600"/>
              </a:spcBef>
              <a:buFont typeface="Arial" panose="020B0604020202020204" pitchFamily="34" charset="0"/>
              <a:buChar char="•"/>
            </a:pPr>
            <a:r>
              <a:rPr lang="en-GB" altLang="en-US" sz="1200" dirty="0">
                <a:solidFill>
                  <a:schemeClr val="tx1"/>
                </a:solidFill>
              </a:rPr>
              <a:t>Deliver services that meet the same high quality standards whenever and wherever care is provided</a:t>
            </a:r>
          </a:p>
          <a:p>
            <a:pPr marL="180975" lvl="2" indent="-180975">
              <a:spcBef>
                <a:spcPts val="600"/>
              </a:spcBef>
              <a:buFont typeface="Arial" panose="020B0604020202020204" pitchFamily="34" charset="0"/>
              <a:buChar char="•"/>
            </a:pPr>
            <a:r>
              <a:rPr lang="en-GB" altLang="en-US" sz="1200" dirty="0">
                <a:solidFill>
                  <a:schemeClr val="tx1"/>
                </a:solidFill>
              </a:rPr>
              <a:t>Spend our money wisely, to deliver better outcomes and avoid waste</a:t>
            </a:r>
            <a:endParaRPr lang="en-US" altLang="en-US" sz="1200" dirty="0">
              <a:solidFill>
                <a:schemeClr val="tx1"/>
              </a:solidFill>
            </a:endParaRPr>
          </a:p>
          <a:p>
            <a:pPr marL="180975" indent="-180975">
              <a:spcBef>
                <a:spcPts val="600"/>
              </a:spcBef>
            </a:pPr>
            <a:endParaRPr lang="en-GB" sz="900" dirty="0"/>
          </a:p>
        </p:txBody>
      </p:sp>
      <p:sp>
        <p:nvSpPr>
          <p:cNvPr id="12" name="TextBox 11"/>
          <p:cNvSpPr txBox="1"/>
          <p:nvPr/>
        </p:nvSpPr>
        <p:spPr>
          <a:xfrm>
            <a:off x="393653" y="1446028"/>
            <a:ext cx="4593018" cy="4231928"/>
          </a:xfrm>
          <a:prstGeom prst="rect">
            <a:avLst/>
          </a:prstGeom>
          <a:noFill/>
        </p:spPr>
        <p:txBody>
          <a:bodyPr wrap="square" rtlCol="0">
            <a:spAutoFit/>
          </a:bodyPr>
          <a:lstStyle/>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Health and care systems </a:t>
            </a:r>
            <a:r>
              <a:rPr lang="en-GB" sz="1200" dirty="0" smtClean="0">
                <a:latin typeface="Arial" panose="020B0604020202020204" pitchFamily="34" charset="0"/>
                <a:cs typeface="Arial" panose="020B0604020202020204" pitchFamily="34" charset="0"/>
              </a:rPr>
              <a:t>were asked </a:t>
            </a:r>
            <a:r>
              <a:rPr lang="en-GB" sz="1200" dirty="0">
                <a:latin typeface="Arial" panose="020B0604020202020204" pitchFamily="34" charset="0"/>
                <a:cs typeface="Arial" panose="020B0604020202020204" pitchFamily="34" charset="0"/>
              </a:rPr>
              <a:t>to come together to create their own ambitious local blueprint for implementing the 5YFV, covering Oct 2016 to Mar </a:t>
            </a:r>
            <a:r>
              <a:rPr lang="en-GB" sz="1200" dirty="0" smtClean="0">
                <a:latin typeface="Arial" panose="020B0604020202020204" pitchFamily="34" charset="0"/>
                <a:cs typeface="Arial" panose="020B0604020202020204" pitchFamily="34" charset="0"/>
              </a:rPr>
              <a:t>2021. </a:t>
            </a:r>
          </a:p>
          <a:p>
            <a:pPr marL="171450" indent="-1714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smtClean="0">
                <a:latin typeface="Arial" panose="020B0604020202020204" pitchFamily="34" charset="0"/>
                <a:cs typeface="Arial" panose="020B0604020202020204" pitchFamily="34" charset="0"/>
              </a:rPr>
              <a:t>The </a:t>
            </a:r>
            <a:r>
              <a:rPr lang="en-GB" sz="1200" dirty="0">
                <a:latin typeface="Arial" panose="020B0604020202020204" pitchFamily="34" charset="0"/>
                <a:cs typeface="Arial" panose="020B0604020202020204" pitchFamily="34" charset="0"/>
              </a:rPr>
              <a:t>STP is the “umbrella” plan for </a:t>
            </a:r>
            <a:r>
              <a:rPr lang="en-GB" sz="1200" dirty="0" smtClean="0">
                <a:latin typeface="Arial" panose="020B0604020202020204" pitchFamily="34" charset="0"/>
                <a:cs typeface="Arial" panose="020B0604020202020204" pitchFamily="34" charset="0"/>
              </a:rPr>
              <a:t>south east London</a:t>
            </a:r>
            <a:endParaRPr lang="en-GB"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20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smtClean="0">
                <a:latin typeface="Arial" panose="020B0604020202020204" pitchFamily="34" charset="0"/>
                <a:cs typeface="Arial" panose="020B0604020202020204" pitchFamily="34" charset="0"/>
              </a:rPr>
              <a:t>Although </a:t>
            </a:r>
            <a:r>
              <a:rPr lang="en-GB" sz="1200" dirty="0">
                <a:latin typeface="Arial" panose="020B0604020202020204" pitchFamily="34" charset="0"/>
                <a:cs typeface="Arial" panose="020B0604020202020204" pitchFamily="34" charset="0"/>
              </a:rPr>
              <a:t>CCGs were developing a transformation strategy previously, the STP process has broadened this and has taken it much further by bringing organisations together to establish a place-based leadership and decision-making </a:t>
            </a:r>
            <a:r>
              <a:rPr lang="en-GB" sz="1200" dirty="0" smtClean="0">
                <a:latin typeface="Arial" panose="020B0604020202020204" pitchFamily="34" charset="0"/>
                <a:cs typeface="Arial" panose="020B0604020202020204" pitchFamily="34" charset="0"/>
              </a:rPr>
              <a:t>structure</a:t>
            </a:r>
          </a:p>
          <a:p>
            <a:pPr marL="171450" indent="-1714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171450" lvl="1"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To date, we have established:</a:t>
            </a:r>
          </a:p>
          <a:p>
            <a:pPr marL="446088" lvl="3" indent="-171450" defTabSz="542925">
              <a:buFont typeface="Arial" panose="020B0604020202020204" pitchFamily="34" charset="0"/>
              <a:buChar char="•"/>
            </a:pPr>
            <a:r>
              <a:rPr lang="en-GB" sz="1200" dirty="0">
                <a:latin typeface="Arial" panose="020B0604020202020204" pitchFamily="34" charset="0"/>
                <a:cs typeface="Arial" panose="020B0604020202020204" pitchFamily="34" charset="0"/>
              </a:rPr>
              <a:t>A single responsible officer supported by a quartet leadership </a:t>
            </a:r>
            <a:r>
              <a:rPr lang="en-GB" sz="1200" dirty="0" smtClean="0">
                <a:latin typeface="Arial" panose="020B0604020202020204" pitchFamily="34" charset="0"/>
                <a:cs typeface="Arial" panose="020B0604020202020204" pitchFamily="34" charset="0"/>
              </a:rPr>
              <a:t>and a strategic </a:t>
            </a:r>
            <a:r>
              <a:rPr lang="en-GB" sz="1200" dirty="0">
                <a:latin typeface="Arial" panose="020B0604020202020204" pitchFamily="34" charset="0"/>
                <a:cs typeface="Arial" panose="020B0604020202020204" pitchFamily="34" charset="0"/>
              </a:rPr>
              <a:t>planning board to provide direction and oversight</a:t>
            </a:r>
          </a:p>
          <a:p>
            <a:pPr marL="446088" lvl="3" indent="-171450" defTabSz="542925">
              <a:buFont typeface="Arial" panose="020B0604020202020204" pitchFamily="34" charset="0"/>
              <a:buChar char="•"/>
            </a:pPr>
            <a:r>
              <a:rPr lang="en-GB" sz="1200" dirty="0">
                <a:latin typeface="Arial" panose="020B0604020202020204" pitchFamily="34" charset="0"/>
                <a:cs typeface="Arial" panose="020B0604020202020204" pitchFamily="34" charset="0"/>
              </a:rPr>
              <a:t>Collaborative oversight and decision-making bodies at various levels</a:t>
            </a:r>
          </a:p>
          <a:p>
            <a:pPr marL="446088" lvl="3" indent="-171450" defTabSz="542925">
              <a:buFont typeface="Arial" panose="020B0604020202020204" pitchFamily="34" charset="0"/>
              <a:buChar char="•"/>
            </a:pPr>
            <a:r>
              <a:rPr lang="en-GB" sz="1200" dirty="0">
                <a:latin typeface="Arial" panose="020B0604020202020204" pitchFamily="34" charset="0"/>
                <a:cs typeface="Arial" panose="020B0604020202020204" pitchFamily="34" charset="0"/>
              </a:rPr>
              <a:t>A single reporting structure bringing transparency across the system</a:t>
            </a:r>
          </a:p>
          <a:p>
            <a:pPr marL="446088" lvl="3" indent="-171450" defTabSz="542925">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A ‘single version of the truth’ setting out our challenges, including our financial </a:t>
            </a:r>
            <a:r>
              <a:rPr lang="en-GB" sz="1200" dirty="0" smtClean="0">
                <a:latin typeface="Arial" panose="020B0604020202020204" pitchFamily="34" charset="0"/>
                <a:cs typeface="Arial" panose="020B0604020202020204" pitchFamily="34" charset="0"/>
              </a:rPr>
              <a:t>challenge</a:t>
            </a:r>
          </a:p>
          <a:p>
            <a:pPr marL="171450" lvl="2" indent="-171450">
              <a:spcAft>
                <a:spcPts val="600"/>
              </a:spcAft>
              <a:buFont typeface="Arial" panose="020B0604020202020204" pitchFamily="34" charset="0"/>
              <a:buChar char="•"/>
            </a:pPr>
            <a:r>
              <a:rPr lang="en-GB" sz="1200" dirty="0" smtClean="0">
                <a:latin typeface="Arial" panose="020B0604020202020204" pitchFamily="34" charset="0"/>
                <a:cs typeface="Arial" panose="020B0604020202020204" pitchFamily="34" charset="0"/>
              </a:rPr>
              <a:t>This document provides an overview of our STP</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88292476"/>
      </p:ext>
    </p:extLst>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r>
              <a:rPr lang="en-US" smtClean="0"/>
              <a:t>Draft in progress |</a:t>
            </a:r>
            <a:endParaRPr lang="en-US" dirty="0"/>
          </a:p>
        </p:txBody>
      </p:sp>
      <p:sp>
        <p:nvSpPr>
          <p:cNvPr id="4" name="Text Placeholder 3"/>
          <p:cNvSpPr>
            <a:spLocks noGrp="1"/>
          </p:cNvSpPr>
          <p:nvPr>
            <p:ph type="body" sz="quarter" idx="10"/>
          </p:nvPr>
        </p:nvSpPr>
        <p:spPr/>
        <p:txBody>
          <a:bodyPr/>
          <a:lstStyle/>
          <a:p>
            <a:r>
              <a:rPr lang="en-GB" dirty="0" smtClean="0">
                <a:gradFill flip="none" rotWithShape="1">
                  <a:gsLst>
                    <a:gs pos="0">
                      <a:srgbClr val="053772"/>
                    </a:gs>
                    <a:gs pos="50000">
                      <a:srgbClr val="007DB8"/>
                    </a:gs>
                  </a:gsLst>
                  <a:lin ang="16200000" scaled="0"/>
                  <a:tileRect/>
                </a:gradFill>
                <a:cs typeface="ヒラギノ角ゴ Pro W3" charset="0"/>
              </a:rPr>
              <a:t>STP Governance</a:t>
            </a:r>
            <a:endParaRPr lang="en-GB" dirty="0"/>
          </a:p>
        </p:txBody>
      </p:sp>
      <p:sp>
        <p:nvSpPr>
          <p:cNvPr id="5" name="Rectangle 4"/>
          <p:cNvSpPr/>
          <p:nvPr/>
        </p:nvSpPr>
        <p:spPr>
          <a:xfrm>
            <a:off x="283675" y="2041454"/>
            <a:ext cx="2531681" cy="2508379"/>
          </a:xfrm>
          <a:prstGeom prst="rect">
            <a:avLst/>
          </a:prstGeom>
        </p:spPr>
        <p:txBody>
          <a:bodyPr wrap="square">
            <a:spAutoFit/>
          </a:bodyPr>
          <a:lstStyle/>
          <a:p>
            <a:r>
              <a:rPr lang="en-GB" sz="1400" b="1" i="1" dirty="0" smtClean="0">
                <a:latin typeface="Arial" panose="020B0604020202020204" pitchFamily="34" charset="0"/>
                <a:cs typeface="Arial" panose="020B0604020202020204" pitchFamily="34" charset="0"/>
              </a:rPr>
              <a:t>STP </a:t>
            </a:r>
            <a:r>
              <a:rPr lang="en-GB" sz="1400" b="1" i="1" dirty="0">
                <a:latin typeface="Arial" panose="020B0604020202020204" pitchFamily="34" charset="0"/>
                <a:cs typeface="Arial" panose="020B0604020202020204" pitchFamily="34" charset="0"/>
              </a:rPr>
              <a:t>SRO and Leadership</a:t>
            </a:r>
          </a:p>
          <a:p>
            <a:endParaRPr lang="en-GB" sz="1400" b="1" i="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400" b="1" dirty="0">
                <a:latin typeface="Arial" panose="020B0604020202020204" pitchFamily="34" charset="0"/>
                <a:cs typeface="Arial" panose="020B0604020202020204" pitchFamily="34" charset="0"/>
              </a:rPr>
              <a:t>SRO</a:t>
            </a:r>
            <a:r>
              <a:rPr lang="en-GB" sz="1400" dirty="0">
                <a:latin typeface="Arial" panose="020B0604020202020204" pitchFamily="34" charset="0"/>
                <a:cs typeface="Arial" panose="020B0604020202020204" pitchFamily="34" charset="0"/>
              </a:rPr>
              <a:t>: Amanda Pritchard, GSTT</a:t>
            </a:r>
          </a:p>
          <a:p>
            <a:pPr marL="171450" indent="-171450">
              <a:buFont typeface="Arial" panose="020B0604020202020204" pitchFamily="34" charset="0"/>
              <a:buChar char="•"/>
            </a:pPr>
            <a:r>
              <a:rPr lang="en-GB" sz="1400" b="1" dirty="0">
                <a:latin typeface="Arial" panose="020B0604020202020204" pitchFamily="34" charset="0"/>
                <a:cs typeface="Arial" panose="020B0604020202020204" pitchFamily="34" charset="0"/>
              </a:rPr>
              <a:t>CCG</a:t>
            </a:r>
            <a:r>
              <a:rPr lang="en-GB" sz="1400" dirty="0">
                <a:latin typeface="Arial" panose="020B0604020202020204" pitchFamily="34" charset="0"/>
                <a:cs typeface="Arial" panose="020B0604020202020204" pitchFamily="34" charset="0"/>
              </a:rPr>
              <a:t>: Andrew Bland, Southwark CCG</a:t>
            </a:r>
          </a:p>
          <a:p>
            <a:pPr marL="171450" indent="-171450">
              <a:buFont typeface="Arial" panose="020B0604020202020204" pitchFamily="34" charset="0"/>
              <a:buChar char="•"/>
            </a:pPr>
            <a:r>
              <a:rPr lang="en-GB" sz="1400" b="1" dirty="0">
                <a:latin typeface="Arial" panose="020B0604020202020204" pitchFamily="34" charset="0"/>
                <a:cs typeface="Arial" panose="020B0604020202020204" pitchFamily="34" charset="0"/>
              </a:rPr>
              <a:t>Council</a:t>
            </a:r>
            <a:r>
              <a:rPr lang="en-GB" sz="1400" dirty="0">
                <a:latin typeface="Arial" panose="020B0604020202020204" pitchFamily="34" charset="0"/>
                <a:cs typeface="Arial" panose="020B0604020202020204" pitchFamily="34" charset="0"/>
              </a:rPr>
              <a:t>: Barry Quirk, London </a:t>
            </a:r>
            <a:r>
              <a:rPr lang="en-GB" sz="1400">
                <a:latin typeface="Arial" panose="020B0604020202020204" pitchFamily="34" charset="0"/>
                <a:cs typeface="Arial" panose="020B0604020202020204" pitchFamily="34" charset="0"/>
              </a:rPr>
              <a:t>Borough </a:t>
            </a:r>
            <a:r>
              <a:rPr lang="en-GB" sz="1400" smtClean="0">
                <a:latin typeface="Arial" panose="020B0604020202020204" pitchFamily="34" charset="0"/>
                <a:cs typeface="Arial" panose="020B0604020202020204" pitchFamily="34" charset="0"/>
              </a:rPr>
              <a:t>Lewisham</a:t>
            </a:r>
            <a:endParaRPr lang="en-GB" sz="14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400" b="1" dirty="0">
                <a:latin typeface="Arial" panose="020B0604020202020204" pitchFamily="34" charset="0"/>
                <a:cs typeface="Arial" panose="020B0604020202020204" pitchFamily="34" charset="0"/>
              </a:rPr>
              <a:t>Clinical Lead</a:t>
            </a:r>
            <a:r>
              <a:rPr lang="en-GB" sz="1400" dirty="0">
                <a:latin typeface="Arial" panose="020B0604020202020204" pitchFamily="34" charset="0"/>
                <a:cs typeface="Arial" panose="020B0604020202020204" pitchFamily="34" charset="0"/>
              </a:rPr>
              <a:t>: Andrew Parsons, Bromley CCG</a:t>
            </a:r>
          </a:p>
          <a:p>
            <a:pPr>
              <a:spcBef>
                <a:spcPts val="600"/>
              </a:spcBef>
            </a:pPr>
            <a:endParaRPr lang="en-GB" sz="1200" dirty="0" smtClean="0">
              <a:solidFill>
                <a:prstClr val="black"/>
              </a:solidFill>
              <a:latin typeface="Arial" panose="020B0604020202020204" pitchFamily="34" charset="0"/>
              <a:cs typeface="Arial" panose="020B0604020202020204" pitchFamily="34" charset="0"/>
            </a:endParaRPr>
          </a:p>
        </p:txBody>
      </p:sp>
      <p:grpSp>
        <p:nvGrpSpPr>
          <p:cNvPr id="6" name="Group 5"/>
          <p:cNvGrpSpPr/>
          <p:nvPr/>
        </p:nvGrpSpPr>
        <p:grpSpPr>
          <a:xfrm>
            <a:off x="3044995" y="1687077"/>
            <a:ext cx="6520047" cy="4191538"/>
            <a:chOff x="2393919" y="1696776"/>
            <a:chExt cx="6520047" cy="4191538"/>
          </a:xfrm>
        </p:grpSpPr>
        <p:sp>
          <p:nvSpPr>
            <p:cNvPr id="7" name="Rounded Rectangle 6"/>
            <p:cNvSpPr/>
            <p:nvPr/>
          </p:nvSpPr>
          <p:spPr bwMode="auto">
            <a:xfrm>
              <a:off x="2393919" y="1696776"/>
              <a:ext cx="6520047" cy="4191538"/>
            </a:xfrm>
            <a:prstGeom prst="roundRect">
              <a:avLst>
                <a:gd name="adj" fmla="val 2026"/>
              </a:avLst>
            </a:prstGeom>
            <a:solidFill>
              <a:srgbClr val="7F7F7F">
                <a:lumMod val="20000"/>
                <a:lumOff val="80000"/>
              </a:srgbClr>
            </a:solidFill>
            <a:ln w="9525" cap="flat" cmpd="sng" algn="ctr">
              <a:noFill/>
              <a:prstDash val="sysDot"/>
              <a:round/>
              <a:headEnd type="none" w="med" len="med"/>
              <a:tailEnd type="none" w="med" len="med"/>
            </a:ln>
            <a:effectLst/>
            <a:extLst/>
          </p:spPr>
          <p:txBody>
            <a:bodyPr vert="horz" wrap="none" lIns="83077" tIns="0" rIns="83077" bIns="43200" numCol="1" rtlCol="0" anchor="t" anchorCtr="0" compatLnSpc="1">
              <a:prstTxWarp prst="textNoShape">
                <a:avLst/>
              </a:prstTxWarp>
            </a:bodyPr>
            <a:lstStyle>
              <a:defPPr>
                <a:defRPr lang="en-US"/>
              </a:defPPr>
              <a:lvl1pPr marL="0" algn="l" defTabSz="908182" rtl="0" eaLnBrk="1" latinLnBrk="0" hangingPunct="1">
                <a:defRPr sz="1800" kern="1200">
                  <a:solidFill>
                    <a:schemeClr val="tx1"/>
                  </a:solidFill>
                  <a:latin typeface="+mn-lt"/>
                  <a:ea typeface="+mn-ea"/>
                  <a:cs typeface="+mn-cs"/>
                </a:defRPr>
              </a:lvl1pPr>
              <a:lvl2pPr marL="454091" algn="l" defTabSz="908182" rtl="0" eaLnBrk="1" latinLnBrk="0" hangingPunct="1">
                <a:defRPr sz="1800" kern="1200">
                  <a:solidFill>
                    <a:schemeClr val="tx1"/>
                  </a:solidFill>
                  <a:latin typeface="+mn-lt"/>
                  <a:ea typeface="+mn-ea"/>
                  <a:cs typeface="+mn-cs"/>
                </a:defRPr>
              </a:lvl2pPr>
              <a:lvl3pPr marL="908182" algn="l" defTabSz="908182" rtl="0" eaLnBrk="1" latinLnBrk="0" hangingPunct="1">
                <a:defRPr sz="1800" kern="1200">
                  <a:solidFill>
                    <a:schemeClr val="tx1"/>
                  </a:solidFill>
                  <a:latin typeface="+mn-lt"/>
                  <a:ea typeface="+mn-ea"/>
                  <a:cs typeface="+mn-cs"/>
                </a:defRPr>
              </a:lvl3pPr>
              <a:lvl4pPr marL="1362273" algn="l" defTabSz="908182" rtl="0" eaLnBrk="1" latinLnBrk="0" hangingPunct="1">
                <a:defRPr sz="1800" kern="1200">
                  <a:solidFill>
                    <a:schemeClr val="tx1"/>
                  </a:solidFill>
                  <a:latin typeface="+mn-lt"/>
                  <a:ea typeface="+mn-ea"/>
                  <a:cs typeface="+mn-cs"/>
                </a:defRPr>
              </a:lvl4pPr>
              <a:lvl5pPr marL="1816364" algn="l" defTabSz="908182" rtl="0" eaLnBrk="1" latinLnBrk="0" hangingPunct="1">
                <a:defRPr sz="1800" kern="1200">
                  <a:solidFill>
                    <a:schemeClr val="tx1"/>
                  </a:solidFill>
                  <a:latin typeface="+mn-lt"/>
                  <a:ea typeface="+mn-ea"/>
                  <a:cs typeface="+mn-cs"/>
                </a:defRPr>
              </a:lvl5pPr>
              <a:lvl6pPr marL="2270455" algn="l" defTabSz="908182" rtl="0" eaLnBrk="1" latinLnBrk="0" hangingPunct="1">
                <a:defRPr sz="1800" kern="1200">
                  <a:solidFill>
                    <a:schemeClr val="tx1"/>
                  </a:solidFill>
                  <a:latin typeface="+mn-lt"/>
                  <a:ea typeface="+mn-ea"/>
                  <a:cs typeface="+mn-cs"/>
                </a:defRPr>
              </a:lvl6pPr>
              <a:lvl7pPr marL="2724546" algn="l" defTabSz="908182" rtl="0" eaLnBrk="1" latinLnBrk="0" hangingPunct="1">
                <a:defRPr sz="1800" kern="1200">
                  <a:solidFill>
                    <a:schemeClr val="tx1"/>
                  </a:solidFill>
                  <a:latin typeface="+mn-lt"/>
                  <a:ea typeface="+mn-ea"/>
                  <a:cs typeface="+mn-cs"/>
                </a:defRPr>
              </a:lvl7pPr>
              <a:lvl8pPr marL="3178637" algn="l" defTabSz="908182" rtl="0" eaLnBrk="1" latinLnBrk="0" hangingPunct="1">
                <a:defRPr sz="1800" kern="1200">
                  <a:solidFill>
                    <a:schemeClr val="tx1"/>
                  </a:solidFill>
                  <a:latin typeface="+mn-lt"/>
                  <a:ea typeface="+mn-ea"/>
                  <a:cs typeface="+mn-cs"/>
                </a:defRPr>
              </a:lvl8pPr>
              <a:lvl9pPr marL="3632728" algn="l" defTabSz="908182" rtl="0" eaLnBrk="1" latinLnBrk="0" hangingPunct="1">
                <a:defRPr sz="1800" kern="1200">
                  <a:solidFill>
                    <a:schemeClr val="tx1"/>
                  </a:solidFill>
                  <a:latin typeface="+mn-lt"/>
                  <a:ea typeface="+mn-ea"/>
                  <a:cs typeface="+mn-cs"/>
                </a:defRPr>
              </a:lvl9pPr>
            </a:lstStyle>
            <a:p>
              <a:pPr eaLnBrk="0" hangingPunct="0">
                <a:spcBef>
                  <a:spcPct val="50000"/>
                </a:spcBef>
                <a:buClr>
                  <a:srgbClr val="DE1D0E"/>
                </a:buClr>
                <a:defRPr/>
              </a:pPr>
              <a:endParaRPr lang="en-GB" sz="800" b="1" kern="0" dirty="0">
                <a:solidFill>
                  <a:srgbClr val="737377"/>
                </a:solidFill>
              </a:endParaRPr>
            </a:p>
          </p:txBody>
        </p:sp>
        <p:grpSp>
          <p:nvGrpSpPr>
            <p:cNvPr id="8" name="Group 7"/>
            <p:cNvGrpSpPr/>
            <p:nvPr/>
          </p:nvGrpSpPr>
          <p:grpSpPr>
            <a:xfrm>
              <a:off x="2754829" y="5666639"/>
              <a:ext cx="2478088" cy="159445"/>
              <a:chOff x="10631693" y="4718061"/>
              <a:chExt cx="2611148" cy="159849"/>
            </a:xfrm>
          </p:grpSpPr>
          <p:sp>
            <p:nvSpPr>
              <p:cNvPr id="83" name="TextBox 78"/>
              <p:cNvSpPr txBox="1"/>
              <p:nvPr/>
            </p:nvSpPr>
            <p:spPr>
              <a:xfrm>
                <a:off x="10631693" y="4718061"/>
                <a:ext cx="1254574" cy="159847"/>
              </a:xfrm>
              <a:prstGeom prst="rect">
                <a:avLst/>
              </a:prstGeom>
              <a:solidFill>
                <a:srgbClr val="DE1D0E">
                  <a:lumMod val="75000"/>
                </a:srgbClr>
              </a:solidFill>
              <a:ln>
                <a:solidFill>
                  <a:srgbClr val="283A97"/>
                </a:solidFill>
              </a:ln>
            </p:spPr>
            <p:txBody>
              <a:bodyPr wrap="square" lIns="33231" tIns="33231" rIns="33231" bIns="33231" rtlCol="0">
                <a:spAutoFit/>
              </a:bodyPr>
              <a:lstStyle>
                <a:defPPr>
                  <a:defRPr lang="en-US"/>
                </a:defPPr>
                <a:lvl1pPr marL="0" algn="l" defTabSz="908182" rtl="0" eaLnBrk="1" latinLnBrk="0" hangingPunct="1">
                  <a:defRPr sz="1800" kern="1200">
                    <a:solidFill>
                      <a:schemeClr val="tx1"/>
                    </a:solidFill>
                    <a:latin typeface="+mn-lt"/>
                    <a:ea typeface="+mn-ea"/>
                    <a:cs typeface="+mn-cs"/>
                  </a:defRPr>
                </a:lvl1pPr>
                <a:lvl2pPr marL="454091" algn="l" defTabSz="908182" rtl="0" eaLnBrk="1" latinLnBrk="0" hangingPunct="1">
                  <a:defRPr sz="1800" kern="1200">
                    <a:solidFill>
                      <a:schemeClr val="tx1"/>
                    </a:solidFill>
                    <a:latin typeface="+mn-lt"/>
                    <a:ea typeface="+mn-ea"/>
                    <a:cs typeface="+mn-cs"/>
                  </a:defRPr>
                </a:lvl2pPr>
                <a:lvl3pPr marL="908182" algn="l" defTabSz="908182" rtl="0" eaLnBrk="1" latinLnBrk="0" hangingPunct="1">
                  <a:defRPr sz="1800" kern="1200">
                    <a:solidFill>
                      <a:schemeClr val="tx1"/>
                    </a:solidFill>
                    <a:latin typeface="+mn-lt"/>
                    <a:ea typeface="+mn-ea"/>
                    <a:cs typeface="+mn-cs"/>
                  </a:defRPr>
                </a:lvl3pPr>
                <a:lvl4pPr marL="1362273" algn="l" defTabSz="908182" rtl="0" eaLnBrk="1" latinLnBrk="0" hangingPunct="1">
                  <a:defRPr sz="1800" kern="1200">
                    <a:solidFill>
                      <a:schemeClr val="tx1"/>
                    </a:solidFill>
                    <a:latin typeface="+mn-lt"/>
                    <a:ea typeface="+mn-ea"/>
                    <a:cs typeface="+mn-cs"/>
                  </a:defRPr>
                </a:lvl4pPr>
                <a:lvl5pPr marL="1816364" algn="l" defTabSz="908182" rtl="0" eaLnBrk="1" latinLnBrk="0" hangingPunct="1">
                  <a:defRPr sz="1800" kern="1200">
                    <a:solidFill>
                      <a:schemeClr val="tx1"/>
                    </a:solidFill>
                    <a:latin typeface="+mn-lt"/>
                    <a:ea typeface="+mn-ea"/>
                    <a:cs typeface="+mn-cs"/>
                  </a:defRPr>
                </a:lvl5pPr>
                <a:lvl6pPr marL="2270455" algn="l" defTabSz="908182" rtl="0" eaLnBrk="1" latinLnBrk="0" hangingPunct="1">
                  <a:defRPr sz="1800" kern="1200">
                    <a:solidFill>
                      <a:schemeClr val="tx1"/>
                    </a:solidFill>
                    <a:latin typeface="+mn-lt"/>
                    <a:ea typeface="+mn-ea"/>
                    <a:cs typeface="+mn-cs"/>
                  </a:defRPr>
                </a:lvl6pPr>
                <a:lvl7pPr marL="2724546" algn="l" defTabSz="908182" rtl="0" eaLnBrk="1" latinLnBrk="0" hangingPunct="1">
                  <a:defRPr sz="1800" kern="1200">
                    <a:solidFill>
                      <a:schemeClr val="tx1"/>
                    </a:solidFill>
                    <a:latin typeface="+mn-lt"/>
                    <a:ea typeface="+mn-ea"/>
                    <a:cs typeface="+mn-cs"/>
                  </a:defRPr>
                </a:lvl7pPr>
                <a:lvl8pPr marL="3178637" algn="l" defTabSz="908182" rtl="0" eaLnBrk="1" latinLnBrk="0" hangingPunct="1">
                  <a:defRPr sz="1800" kern="1200">
                    <a:solidFill>
                      <a:schemeClr val="tx1"/>
                    </a:solidFill>
                    <a:latin typeface="+mn-lt"/>
                    <a:ea typeface="+mn-ea"/>
                    <a:cs typeface="+mn-cs"/>
                  </a:defRPr>
                </a:lvl8pPr>
                <a:lvl9pPr marL="3632728" algn="l" defTabSz="908182" rtl="0" eaLnBrk="1" latinLnBrk="0" hangingPunct="1">
                  <a:defRPr sz="1800" kern="1200">
                    <a:solidFill>
                      <a:schemeClr val="tx1"/>
                    </a:solidFill>
                    <a:latin typeface="+mn-lt"/>
                    <a:ea typeface="+mn-ea"/>
                    <a:cs typeface="+mn-cs"/>
                  </a:defRPr>
                </a:lvl9pPr>
              </a:lstStyle>
              <a:p>
                <a:r>
                  <a:rPr lang="en-GB" sz="600" dirty="0"/>
                  <a:t>Programme Decision Making</a:t>
                </a:r>
              </a:p>
            </p:txBody>
          </p:sp>
          <p:sp>
            <p:nvSpPr>
              <p:cNvPr id="84" name="TextBox 79"/>
              <p:cNvSpPr txBox="1"/>
              <p:nvPr/>
            </p:nvSpPr>
            <p:spPr>
              <a:xfrm>
                <a:off x="11988267" y="4718061"/>
                <a:ext cx="1254574" cy="159849"/>
              </a:xfrm>
              <a:prstGeom prst="rect">
                <a:avLst/>
              </a:prstGeom>
              <a:solidFill>
                <a:srgbClr val="0091C9"/>
              </a:solidFill>
              <a:ln>
                <a:solidFill>
                  <a:srgbClr val="283A97"/>
                </a:solidFill>
              </a:ln>
            </p:spPr>
            <p:txBody>
              <a:bodyPr wrap="square" lIns="33231" tIns="33231" rIns="33231" bIns="33231" rtlCol="0">
                <a:spAutoFit/>
              </a:bodyPr>
              <a:lstStyle>
                <a:defPPr>
                  <a:defRPr lang="en-US"/>
                </a:defPPr>
                <a:lvl1pPr marL="0" algn="l" defTabSz="908182" rtl="0" eaLnBrk="1" latinLnBrk="0" hangingPunct="1">
                  <a:defRPr sz="1800" kern="1200">
                    <a:solidFill>
                      <a:schemeClr val="tx1"/>
                    </a:solidFill>
                    <a:latin typeface="+mn-lt"/>
                    <a:ea typeface="+mn-ea"/>
                    <a:cs typeface="+mn-cs"/>
                  </a:defRPr>
                </a:lvl1pPr>
                <a:lvl2pPr marL="454091" algn="l" defTabSz="908182" rtl="0" eaLnBrk="1" latinLnBrk="0" hangingPunct="1">
                  <a:defRPr sz="1800" kern="1200">
                    <a:solidFill>
                      <a:schemeClr val="tx1"/>
                    </a:solidFill>
                    <a:latin typeface="+mn-lt"/>
                    <a:ea typeface="+mn-ea"/>
                    <a:cs typeface="+mn-cs"/>
                  </a:defRPr>
                </a:lvl2pPr>
                <a:lvl3pPr marL="908182" algn="l" defTabSz="908182" rtl="0" eaLnBrk="1" latinLnBrk="0" hangingPunct="1">
                  <a:defRPr sz="1800" kern="1200">
                    <a:solidFill>
                      <a:schemeClr val="tx1"/>
                    </a:solidFill>
                    <a:latin typeface="+mn-lt"/>
                    <a:ea typeface="+mn-ea"/>
                    <a:cs typeface="+mn-cs"/>
                  </a:defRPr>
                </a:lvl3pPr>
                <a:lvl4pPr marL="1362273" algn="l" defTabSz="908182" rtl="0" eaLnBrk="1" latinLnBrk="0" hangingPunct="1">
                  <a:defRPr sz="1800" kern="1200">
                    <a:solidFill>
                      <a:schemeClr val="tx1"/>
                    </a:solidFill>
                    <a:latin typeface="+mn-lt"/>
                    <a:ea typeface="+mn-ea"/>
                    <a:cs typeface="+mn-cs"/>
                  </a:defRPr>
                </a:lvl4pPr>
                <a:lvl5pPr marL="1816364" algn="l" defTabSz="908182" rtl="0" eaLnBrk="1" latinLnBrk="0" hangingPunct="1">
                  <a:defRPr sz="1800" kern="1200">
                    <a:solidFill>
                      <a:schemeClr val="tx1"/>
                    </a:solidFill>
                    <a:latin typeface="+mn-lt"/>
                    <a:ea typeface="+mn-ea"/>
                    <a:cs typeface="+mn-cs"/>
                  </a:defRPr>
                </a:lvl5pPr>
                <a:lvl6pPr marL="2270455" algn="l" defTabSz="908182" rtl="0" eaLnBrk="1" latinLnBrk="0" hangingPunct="1">
                  <a:defRPr sz="1800" kern="1200">
                    <a:solidFill>
                      <a:schemeClr val="tx1"/>
                    </a:solidFill>
                    <a:latin typeface="+mn-lt"/>
                    <a:ea typeface="+mn-ea"/>
                    <a:cs typeface="+mn-cs"/>
                  </a:defRPr>
                </a:lvl6pPr>
                <a:lvl7pPr marL="2724546" algn="l" defTabSz="908182" rtl="0" eaLnBrk="1" latinLnBrk="0" hangingPunct="1">
                  <a:defRPr sz="1800" kern="1200">
                    <a:solidFill>
                      <a:schemeClr val="tx1"/>
                    </a:solidFill>
                    <a:latin typeface="+mn-lt"/>
                    <a:ea typeface="+mn-ea"/>
                    <a:cs typeface="+mn-cs"/>
                  </a:defRPr>
                </a:lvl7pPr>
                <a:lvl8pPr marL="3178637" algn="l" defTabSz="908182" rtl="0" eaLnBrk="1" latinLnBrk="0" hangingPunct="1">
                  <a:defRPr sz="1800" kern="1200">
                    <a:solidFill>
                      <a:schemeClr val="tx1"/>
                    </a:solidFill>
                    <a:latin typeface="+mn-lt"/>
                    <a:ea typeface="+mn-ea"/>
                    <a:cs typeface="+mn-cs"/>
                  </a:defRPr>
                </a:lvl8pPr>
                <a:lvl9pPr marL="3632728" algn="l" defTabSz="908182" rtl="0" eaLnBrk="1" latinLnBrk="0" hangingPunct="1">
                  <a:defRPr sz="1800" kern="1200">
                    <a:solidFill>
                      <a:schemeClr val="tx1"/>
                    </a:solidFill>
                    <a:latin typeface="+mn-lt"/>
                    <a:ea typeface="+mn-ea"/>
                    <a:cs typeface="+mn-cs"/>
                  </a:defRPr>
                </a:lvl9pPr>
              </a:lstStyle>
              <a:p>
                <a:r>
                  <a:rPr lang="en-GB" sz="600" dirty="0"/>
                  <a:t>Programme Governance</a:t>
                </a:r>
              </a:p>
            </p:txBody>
          </p:sp>
        </p:grpSp>
        <p:sp>
          <p:nvSpPr>
            <p:cNvPr id="9" name="Rounded Rectangle 8"/>
            <p:cNvSpPr/>
            <p:nvPr/>
          </p:nvSpPr>
          <p:spPr bwMode="auto">
            <a:xfrm>
              <a:off x="2489847" y="2430393"/>
              <a:ext cx="6319912" cy="3189440"/>
            </a:xfrm>
            <a:prstGeom prst="roundRect">
              <a:avLst>
                <a:gd name="adj" fmla="val 5712"/>
              </a:avLst>
            </a:prstGeom>
            <a:solidFill>
              <a:srgbClr val="FFFFFF">
                <a:lumMod val="85000"/>
              </a:srgbClr>
            </a:solidFill>
            <a:ln w="9525" cap="flat" cmpd="sng" algn="ctr">
              <a:solidFill>
                <a:srgbClr val="000000">
                  <a:lumMod val="50000"/>
                  <a:lumOff val="50000"/>
                </a:srgbClr>
              </a:solidFill>
              <a:prstDash val="sysDot"/>
              <a:round/>
              <a:headEnd type="none" w="med" len="med"/>
              <a:tailEnd type="none" w="med" len="med"/>
            </a:ln>
            <a:effectLst/>
            <a:extLst/>
          </p:spPr>
          <p:txBody>
            <a:bodyPr vert="horz" wrap="none" lIns="83077" tIns="0" rIns="83077" bIns="43200" numCol="1" rtlCol="0" anchor="t" anchorCtr="0" compatLnSpc="1">
              <a:prstTxWarp prst="textNoShape">
                <a:avLst/>
              </a:prstTxWarp>
            </a:bodyPr>
            <a:lstStyle>
              <a:defPPr>
                <a:defRPr lang="en-US"/>
              </a:defPPr>
              <a:lvl1pPr marL="0" algn="l" defTabSz="908182" rtl="0" eaLnBrk="1" latinLnBrk="0" hangingPunct="1">
                <a:defRPr sz="1800" kern="1200">
                  <a:solidFill>
                    <a:schemeClr val="tx1"/>
                  </a:solidFill>
                  <a:latin typeface="+mn-lt"/>
                  <a:ea typeface="+mn-ea"/>
                  <a:cs typeface="+mn-cs"/>
                </a:defRPr>
              </a:lvl1pPr>
              <a:lvl2pPr marL="454091" algn="l" defTabSz="908182" rtl="0" eaLnBrk="1" latinLnBrk="0" hangingPunct="1">
                <a:defRPr sz="1800" kern="1200">
                  <a:solidFill>
                    <a:schemeClr val="tx1"/>
                  </a:solidFill>
                  <a:latin typeface="+mn-lt"/>
                  <a:ea typeface="+mn-ea"/>
                  <a:cs typeface="+mn-cs"/>
                </a:defRPr>
              </a:lvl2pPr>
              <a:lvl3pPr marL="908182" algn="l" defTabSz="908182" rtl="0" eaLnBrk="1" latinLnBrk="0" hangingPunct="1">
                <a:defRPr sz="1800" kern="1200">
                  <a:solidFill>
                    <a:schemeClr val="tx1"/>
                  </a:solidFill>
                  <a:latin typeface="+mn-lt"/>
                  <a:ea typeface="+mn-ea"/>
                  <a:cs typeface="+mn-cs"/>
                </a:defRPr>
              </a:lvl3pPr>
              <a:lvl4pPr marL="1362273" algn="l" defTabSz="908182" rtl="0" eaLnBrk="1" latinLnBrk="0" hangingPunct="1">
                <a:defRPr sz="1800" kern="1200">
                  <a:solidFill>
                    <a:schemeClr val="tx1"/>
                  </a:solidFill>
                  <a:latin typeface="+mn-lt"/>
                  <a:ea typeface="+mn-ea"/>
                  <a:cs typeface="+mn-cs"/>
                </a:defRPr>
              </a:lvl4pPr>
              <a:lvl5pPr marL="1816364" algn="l" defTabSz="908182" rtl="0" eaLnBrk="1" latinLnBrk="0" hangingPunct="1">
                <a:defRPr sz="1800" kern="1200">
                  <a:solidFill>
                    <a:schemeClr val="tx1"/>
                  </a:solidFill>
                  <a:latin typeface="+mn-lt"/>
                  <a:ea typeface="+mn-ea"/>
                  <a:cs typeface="+mn-cs"/>
                </a:defRPr>
              </a:lvl5pPr>
              <a:lvl6pPr marL="2270455" algn="l" defTabSz="908182" rtl="0" eaLnBrk="1" latinLnBrk="0" hangingPunct="1">
                <a:defRPr sz="1800" kern="1200">
                  <a:solidFill>
                    <a:schemeClr val="tx1"/>
                  </a:solidFill>
                  <a:latin typeface="+mn-lt"/>
                  <a:ea typeface="+mn-ea"/>
                  <a:cs typeface="+mn-cs"/>
                </a:defRPr>
              </a:lvl6pPr>
              <a:lvl7pPr marL="2724546" algn="l" defTabSz="908182" rtl="0" eaLnBrk="1" latinLnBrk="0" hangingPunct="1">
                <a:defRPr sz="1800" kern="1200">
                  <a:solidFill>
                    <a:schemeClr val="tx1"/>
                  </a:solidFill>
                  <a:latin typeface="+mn-lt"/>
                  <a:ea typeface="+mn-ea"/>
                  <a:cs typeface="+mn-cs"/>
                </a:defRPr>
              </a:lvl7pPr>
              <a:lvl8pPr marL="3178637" algn="l" defTabSz="908182" rtl="0" eaLnBrk="1" latinLnBrk="0" hangingPunct="1">
                <a:defRPr sz="1800" kern="1200">
                  <a:solidFill>
                    <a:schemeClr val="tx1"/>
                  </a:solidFill>
                  <a:latin typeface="+mn-lt"/>
                  <a:ea typeface="+mn-ea"/>
                  <a:cs typeface="+mn-cs"/>
                </a:defRPr>
              </a:lvl8pPr>
              <a:lvl9pPr marL="3632728" algn="l" defTabSz="908182" rtl="0" eaLnBrk="1" latinLnBrk="0" hangingPunct="1">
                <a:defRPr sz="1800" kern="1200">
                  <a:solidFill>
                    <a:schemeClr val="tx1"/>
                  </a:solidFill>
                  <a:latin typeface="+mn-lt"/>
                  <a:ea typeface="+mn-ea"/>
                  <a:cs typeface="+mn-cs"/>
                </a:defRPr>
              </a:lvl9pPr>
            </a:lstStyle>
            <a:p>
              <a:pPr eaLnBrk="0" hangingPunct="0">
                <a:buClr>
                  <a:srgbClr val="DE1D0E"/>
                </a:buClr>
                <a:defRPr/>
              </a:pPr>
              <a:r>
                <a:rPr lang="en-GB" sz="800" b="1" kern="0" dirty="0" smtClean="0">
                  <a:solidFill>
                    <a:srgbClr val="737377"/>
                  </a:solidFill>
                </a:rPr>
                <a:t>Collective STP </a:t>
              </a:r>
              <a:r>
                <a:rPr lang="en-GB" sz="800" b="1" kern="0" dirty="0">
                  <a:solidFill>
                    <a:srgbClr val="737377"/>
                  </a:solidFill>
                </a:rPr>
                <a:t>Leadership </a:t>
              </a:r>
              <a:endParaRPr lang="en-GB" sz="800" b="1" kern="0" dirty="0" smtClean="0">
                <a:solidFill>
                  <a:srgbClr val="737377"/>
                </a:solidFill>
              </a:endParaRPr>
            </a:p>
            <a:p>
              <a:pPr eaLnBrk="0" hangingPunct="0">
                <a:buClr>
                  <a:srgbClr val="DE1D0E"/>
                </a:buClr>
                <a:defRPr/>
              </a:pPr>
              <a:r>
                <a:rPr lang="en-GB" sz="800" b="1" kern="0" dirty="0" smtClean="0">
                  <a:solidFill>
                    <a:srgbClr val="737377"/>
                  </a:solidFill>
                </a:rPr>
                <a:t>and Governance</a:t>
              </a:r>
              <a:endParaRPr lang="en-GB" sz="800" b="1" kern="0" dirty="0">
                <a:solidFill>
                  <a:srgbClr val="737377"/>
                </a:solidFill>
              </a:endParaRPr>
            </a:p>
          </p:txBody>
        </p:sp>
        <p:grpSp>
          <p:nvGrpSpPr>
            <p:cNvPr id="10" name="Group 9"/>
            <p:cNvGrpSpPr/>
            <p:nvPr/>
          </p:nvGrpSpPr>
          <p:grpSpPr>
            <a:xfrm>
              <a:off x="4572010" y="3527505"/>
              <a:ext cx="1771870" cy="836834"/>
              <a:chOff x="3577099" y="3606182"/>
              <a:chExt cx="2736001" cy="573074"/>
            </a:xfrm>
          </p:grpSpPr>
          <p:sp>
            <p:nvSpPr>
              <p:cNvPr id="81" name="TextBox 76"/>
              <p:cNvSpPr txBox="1"/>
              <p:nvPr/>
            </p:nvSpPr>
            <p:spPr>
              <a:xfrm>
                <a:off x="3577101" y="3606182"/>
                <a:ext cx="2735999" cy="130267"/>
              </a:xfrm>
              <a:prstGeom prst="rect">
                <a:avLst/>
              </a:prstGeom>
              <a:solidFill>
                <a:srgbClr val="0091C9"/>
              </a:solidFill>
              <a:ln>
                <a:solidFill>
                  <a:srgbClr val="283A97"/>
                </a:solidFill>
              </a:ln>
            </p:spPr>
            <p:txBody>
              <a:bodyPr wrap="square" lIns="33231" tIns="33231" rIns="33231" bIns="33231" rtlCol="0">
                <a:spAutoFit/>
              </a:bodyPr>
              <a:lstStyle>
                <a:defPPr>
                  <a:defRPr lang="en-US"/>
                </a:defPPr>
                <a:lvl1pPr marL="0" algn="l" defTabSz="908182" rtl="0" eaLnBrk="1" latinLnBrk="0" hangingPunct="1">
                  <a:defRPr sz="1800" kern="1200">
                    <a:solidFill>
                      <a:schemeClr val="tx1"/>
                    </a:solidFill>
                    <a:latin typeface="+mn-lt"/>
                    <a:ea typeface="+mn-ea"/>
                    <a:cs typeface="+mn-cs"/>
                  </a:defRPr>
                </a:lvl1pPr>
                <a:lvl2pPr marL="454091" algn="l" defTabSz="908182" rtl="0" eaLnBrk="1" latinLnBrk="0" hangingPunct="1">
                  <a:defRPr sz="1800" kern="1200">
                    <a:solidFill>
                      <a:schemeClr val="tx1"/>
                    </a:solidFill>
                    <a:latin typeface="+mn-lt"/>
                    <a:ea typeface="+mn-ea"/>
                    <a:cs typeface="+mn-cs"/>
                  </a:defRPr>
                </a:lvl2pPr>
                <a:lvl3pPr marL="908182" algn="l" defTabSz="908182" rtl="0" eaLnBrk="1" latinLnBrk="0" hangingPunct="1">
                  <a:defRPr sz="1800" kern="1200">
                    <a:solidFill>
                      <a:schemeClr val="tx1"/>
                    </a:solidFill>
                    <a:latin typeface="+mn-lt"/>
                    <a:ea typeface="+mn-ea"/>
                    <a:cs typeface="+mn-cs"/>
                  </a:defRPr>
                </a:lvl3pPr>
                <a:lvl4pPr marL="1362273" algn="l" defTabSz="908182" rtl="0" eaLnBrk="1" latinLnBrk="0" hangingPunct="1">
                  <a:defRPr sz="1800" kern="1200">
                    <a:solidFill>
                      <a:schemeClr val="tx1"/>
                    </a:solidFill>
                    <a:latin typeface="+mn-lt"/>
                    <a:ea typeface="+mn-ea"/>
                    <a:cs typeface="+mn-cs"/>
                  </a:defRPr>
                </a:lvl4pPr>
                <a:lvl5pPr marL="1816364" algn="l" defTabSz="908182" rtl="0" eaLnBrk="1" latinLnBrk="0" hangingPunct="1">
                  <a:defRPr sz="1800" kern="1200">
                    <a:solidFill>
                      <a:schemeClr val="tx1"/>
                    </a:solidFill>
                    <a:latin typeface="+mn-lt"/>
                    <a:ea typeface="+mn-ea"/>
                    <a:cs typeface="+mn-cs"/>
                  </a:defRPr>
                </a:lvl5pPr>
                <a:lvl6pPr marL="2270455" algn="l" defTabSz="908182" rtl="0" eaLnBrk="1" latinLnBrk="0" hangingPunct="1">
                  <a:defRPr sz="1800" kern="1200">
                    <a:solidFill>
                      <a:schemeClr val="tx1"/>
                    </a:solidFill>
                    <a:latin typeface="+mn-lt"/>
                    <a:ea typeface="+mn-ea"/>
                    <a:cs typeface="+mn-cs"/>
                  </a:defRPr>
                </a:lvl6pPr>
                <a:lvl7pPr marL="2724546" algn="l" defTabSz="908182" rtl="0" eaLnBrk="1" latinLnBrk="0" hangingPunct="1">
                  <a:defRPr sz="1800" kern="1200">
                    <a:solidFill>
                      <a:schemeClr val="tx1"/>
                    </a:solidFill>
                    <a:latin typeface="+mn-lt"/>
                    <a:ea typeface="+mn-ea"/>
                    <a:cs typeface="+mn-cs"/>
                  </a:defRPr>
                </a:lvl7pPr>
                <a:lvl8pPr marL="3178637" algn="l" defTabSz="908182" rtl="0" eaLnBrk="1" latinLnBrk="0" hangingPunct="1">
                  <a:defRPr sz="1800" kern="1200">
                    <a:solidFill>
                      <a:schemeClr val="tx1"/>
                    </a:solidFill>
                    <a:latin typeface="+mn-lt"/>
                    <a:ea typeface="+mn-ea"/>
                    <a:cs typeface="+mn-cs"/>
                  </a:defRPr>
                </a:lvl8pPr>
                <a:lvl9pPr marL="3632728" algn="l" defTabSz="908182" rtl="0" eaLnBrk="1" latinLnBrk="0" hangingPunct="1">
                  <a:defRPr sz="1800" kern="1200">
                    <a:solidFill>
                      <a:schemeClr val="tx1"/>
                    </a:solidFill>
                    <a:latin typeface="+mn-lt"/>
                    <a:ea typeface="+mn-ea"/>
                    <a:cs typeface="+mn-cs"/>
                  </a:defRPr>
                </a:lvl9pPr>
              </a:lstStyle>
              <a:p>
                <a:pPr algn="ctr">
                  <a:defRPr/>
                </a:pPr>
                <a:r>
                  <a:rPr lang="en-GB" sz="800" b="1" kern="0" dirty="0" smtClean="0">
                    <a:solidFill>
                      <a:srgbClr val="FFFFFF"/>
                    </a:solidFill>
                    <a:latin typeface="Arial"/>
                  </a:rPr>
                  <a:t>STP Executive </a:t>
                </a:r>
                <a:r>
                  <a:rPr lang="en-GB" sz="800" b="1" kern="0" dirty="0">
                    <a:solidFill>
                      <a:srgbClr val="FFFFFF"/>
                    </a:solidFill>
                    <a:latin typeface="Arial"/>
                  </a:rPr>
                  <a:t>Group</a:t>
                </a:r>
              </a:p>
            </p:txBody>
          </p:sp>
          <p:sp>
            <p:nvSpPr>
              <p:cNvPr id="82" name="TextBox 77"/>
              <p:cNvSpPr txBox="1"/>
              <p:nvPr/>
            </p:nvSpPr>
            <p:spPr>
              <a:xfrm>
                <a:off x="3577099" y="3753914"/>
                <a:ext cx="2735999" cy="425342"/>
              </a:xfrm>
              <a:prstGeom prst="rect">
                <a:avLst/>
              </a:prstGeom>
              <a:solidFill>
                <a:schemeClr val="accent1">
                  <a:lumMod val="40000"/>
                  <a:lumOff val="60000"/>
                </a:schemeClr>
              </a:solidFill>
              <a:ln>
                <a:solidFill>
                  <a:srgbClr val="283A97"/>
                </a:solidFill>
              </a:ln>
            </p:spPr>
            <p:txBody>
              <a:bodyPr wrap="square" lIns="66462" tIns="33231" rIns="66462" bIns="33231" rtlCol="0">
                <a:spAutoFit/>
              </a:bodyPr>
              <a:lstStyle>
                <a:defPPr>
                  <a:defRPr lang="en-US"/>
                </a:defPPr>
                <a:lvl1pPr marL="0" algn="l" defTabSz="908182" rtl="0" eaLnBrk="1" latinLnBrk="0" hangingPunct="1">
                  <a:defRPr sz="1800" kern="1200">
                    <a:solidFill>
                      <a:schemeClr val="tx1"/>
                    </a:solidFill>
                    <a:latin typeface="+mn-lt"/>
                    <a:ea typeface="+mn-ea"/>
                    <a:cs typeface="+mn-cs"/>
                  </a:defRPr>
                </a:lvl1pPr>
                <a:lvl2pPr marL="454091" algn="l" defTabSz="908182" rtl="0" eaLnBrk="1" latinLnBrk="0" hangingPunct="1">
                  <a:defRPr sz="1800" kern="1200">
                    <a:solidFill>
                      <a:schemeClr val="tx1"/>
                    </a:solidFill>
                    <a:latin typeface="+mn-lt"/>
                    <a:ea typeface="+mn-ea"/>
                    <a:cs typeface="+mn-cs"/>
                  </a:defRPr>
                </a:lvl2pPr>
                <a:lvl3pPr marL="908182" algn="l" defTabSz="908182" rtl="0" eaLnBrk="1" latinLnBrk="0" hangingPunct="1">
                  <a:defRPr sz="1800" kern="1200">
                    <a:solidFill>
                      <a:schemeClr val="tx1"/>
                    </a:solidFill>
                    <a:latin typeface="+mn-lt"/>
                    <a:ea typeface="+mn-ea"/>
                    <a:cs typeface="+mn-cs"/>
                  </a:defRPr>
                </a:lvl3pPr>
                <a:lvl4pPr marL="1362273" algn="l" defTabSz="908182" rtl="0" eaLnBrk="1" latinLnBrk="0" hangingPunct="1">
                  <a:defRPr sz="1800" kern="1200">
                    <a:solidFill>
                      <a:schemeClr val="tx1"/>
                    </a:solidFill>
                    <a:latin typeface="+mn-lt"/>
                    <a:ea typeface="+mn-ea"/>
                    <a:cs typeface="+mn-cs"/>
                  </a:defRPr>
                </a:lvl4pPr>
                <a:lvl5pPr marL="1816364" algn="l" defTabSz="908182" rtl="0" eaLnBrk="1" latinLnBrk="0" hangingPunct="1">
                  <a:defRPr sz="1800" kern="1200">
                    <a:solidFill>
                      <a:schemeClr val="tx1"/>
                    </a:solidFill>
                    <a:latin typeface="+mn-lt"/>
                    <a:ea typeface="+mn-ea"/>
                    <a:cs typeface="+mn-cs"/>
                  </a:defRPr>
                </a:lvl5pPr>
                <a:lvl6pPr marL="2270455" algn="l" defTabSz="908182" rtl="0" eaLnBrk="1" latinLnBrk="0" hangingPunct="1">
                  <a:defRPr sz="1800" kern="1200">
                    <a:solidFill>
                      <a:schemeClr val="tx1"/>
                    </a:solidFill>
                    <a:latin typeface="+mn-lt"/>
                    <a:ea typeface="+mn-ea"/>
                    <a:cs typeface="+mn-cs"/>
                  </a:defRPr>
                </a:lvl6pPr>
                <a:lvl7pPr marL="2724546" algn="l" defTabSz="908182" rtl="0" eaLnBrk="1" latinLnBrk="0" hangingPunct="1">
                  <a:defRPr sz="1800" kern="1200">
                    <a:solidFill>
                      <a:schemeClr val="tx1"/>
                    </a:solidFill>
                    <a:latin typeface="+mn-lt"/>
                    <a:ea typeface="+mn-ea"/>
                    <a:cs typeface="+mn-cs"/>
                  </a:defRPr>
                </a:lvl7pPr>
                <a:lvl8pPr marL="3178637" algn="l" defTabSz="908182" rtl="0" eaLnBrk="1" latinLnBrk="0" hangingPunct="1">
                  <a:defRPr sz="1800" kern="1200">
                    <a:solidFill>
                      <a:schemeClr val="tx1"/>
                    </a:solidFill>
                    <a:latin typeface="+mn-lt"/>
                    <a:ea typeface="+mn-ea"/>
                    <a:cs typeface="+mn-cs"/>
                  </a:defRPr>
                </a:lvl8pPr>
                <a:lvl9pPr marL="3632728" algn="l" defTabSz="908182" rtl="0" eaLnBrk="1" latinLnBrk="0" hangingPunct="1">
                  <a:defRPr sz="1800" kern="1200">
                    <a:solidFill>
                      <a:schemeClr val="tx1"/>
                    </a:solidFill>
                    <a:latin typeface="+mn-lt"/>
                    <a:ea typeface="+mn-ea"/>
                    <a:cs typeface="+mn-cs"/>
                  </a:defRPr>
                </a:lvl9pPr>
              </a:lstStyle>
              <a:p>
                <a:pPr>
                  <a:defRPr/>
                </a:pPr>
                <a:r>
                  <a:rPr lang="en-GB" sz="600" b="1" kern="0" dirty="0">
                    <a:solidFill>
                      <a:sysClr val="windowText" lastClr="000000"/>
                    </a:solidFill>
                    <a:latin typeface="Arial"/>
                  </a:rPr>
                  <a:t>Chair(s)</a:t>
                </a:r>
                <a:r>
                  <a:rPr lang="en-GB" sz="600" kern="0" dirty="0">
                    <a:solidFill>
                      <a:sysClr val="windowText" lastClr="000000"/>
                    </a:solidFill>
                    <a:latin typeface="Arial"/>
                  </a:rPr>
                  <a:t>: </a:t>
                </a:r>
                <a:r>
                  <a:rPr lang="en-GB" sz="600" kern="0" dirty="0" smtClean="0">
                    <a:solidFill>
                      <a:sysClr val="windowText" lastClr="000000"/>
                    </a:solidFill>
                    <a:latin typeface="Arial"/>
                  </a:rPr>
                  <a:t>Quartet &amp; </a:t>
                </a:r>
                <a:r>
                  <a:rPr lang="en-GB" sz="600" kern="0" dirty="0" smtClean="0">
                    <a:solidFill>
                      <a:srgbClr val="000000"/>
                    </a:solidFill>
                    <a:latin typeface="Arial"/>
                  </a:rPr>
                  <a:t>NHSE </a:t>
                </a:r>
                <a:r>
                  <a:rPr lang="en-GB" sz="600" kern="0" dirty="0">
                    <a:solidFill>
                      <a:srgbClr val="000000"/>
                    </a:solidFill>
                    <a:latin typeface="Arial"/>
                  </a:rPr>
                  <a:t>(South London) Delivery </a:t>
                </a:r>
                <a:r>
                  <a:rPr lang="en-GB" sz="600" kern="0" dirty="0" smtClean="0">
                    <a:solidFill>
                      <a:srgbClr val="000000"/>
                    </a:solidFill>
                    <a:latin typeface="Arial"/>
                  </a:rPr>
                  <a:t>Director</a:t>
                </a:r>
                <a:endParaRPr lang="en-GB" sz="600" kern="0" dirty="0">
                  <a:solidFill>
                    <a:srgbClr val="000000"/>
                  </a:solidFill>
                  <a:latin typeface="Arial"/>
                </a:endParaRPr>
              </a:p>
              <a:p>
                <a:pPr>
                  <a:defRPr/>
                </a:pPr>
                <a:r>
                  <a:rPr lang="en-GB" sz="600" b="1" kern="0" dirty="0">
                    <a:solidFill>
                      <a:srgbClr val="000000"/>
                    </a:solidFill>
                    <a:latin typeface="Arial"/>
                  </a:rPr>
                  <a:t>Members</a:t>
                </a:r>
                <a:r>
                  <a:rPr lang="en-GB" sz="600" kern="0" dirty="0">
                    <a:solidFill>
                      <a:srgbClr val="000000"/>
                    </a:solidFill>
                    <a:latin typeface="Arial"/>
                  </a:rPr>
                  <a:t>: </a:t>
                </a:r>
                <a:r>
                  <a:rPr lang="en-GB" sz="600" kern="0" dirty="0">
                    <a:solidFill>
                      <a:srgbClr val="000000"/>
                    </a:solidFill>
                  </a:rPr>
                  <a:t>CCG </a:t>
                </a:r>
                <a:r>
                  <a:rPr lang="en-GB" sz="600" kern="0" dirty="0" smtClean="0">
                    <a:solidFill>
                      <a:srgbClr val="000000"/>
                    </a:solidFill>
                  </a:rPr>
                  <a:t>and provider SROs</a:t>
                </a:r>
                <a:r>
                  <a:rPr lang="en-GB" sz="600" kern="0" dirty="0">
                    <a:solidFill>
                      <a:srgbClr val="000000"/>
                    </a:solidFill>
                  </a:rPr>
                  <a:t>, p</a:t>
                </a:r>
                <a:r>
                  <a:rPr lang="en-GB" sz="600" kern="0" dirty="0" smtClean="0">
                    <a:solidFill>
                      <a:srgbClr val="000000"/>
                    </a:solidFill>
                  </a:rPr>
                  <a:t>rogramme director</a:t>
                </a:r>
                <a:r>
                  <a:rPr lang="en-GB" sz="600" kern="0" dirty="0">
                    <a:solidFill>
                      <a:srgbClr val="000000"/>
                    </a:solidFill>
                  </a:rPr>
                  <a:t>, NHSE commissioning leads, local authority </a:t>
                </a:r>
                <a:r>
                  <a:rPr lang="en-GB" sz="600" kern="0" dirty="0" smtClean="0">
                    <a:solidFill>
                      <a:srgbClr val="000000"/>
                    </a:solidFill>
                  </a:rPr>
                  <a:t>representation.</a:t>
                </a:r>
              </a:p>
              <a:p>
                <a:pPr>
                  <a:defRPr/>
                </a:pPr>
                <a:endParaRPr lang="en-GB" sz="600" kern="0" dirty="0">
                  <a:solidFill>
                    <a:srgbClr val="FF0000"/>
                  </a:solidFill>
                  <a:latin typeface="Arial"/>
                </a:endParaRPr>
              </a:p>
            </p:txBody>
          </p:sp>
        </p:grpSp>
        <p:grpSp>
          <p:nvGrpSpPr>
            <p:cNvPr id="11" name="Group 10"/>
            <p:cNvGrpSpPr/>
            <p:nvPr/>
          </p:nvGrpSpPr>
          <p:grpSpPr>
            <a:xfrm>
              <a:off x="2706257" y="3520603"/>
              <a:ext cx="1787110" cy="868958"/>
              <a:chOff x="769700" y="2967017"/>
              <a:chExt cx="2736000" cy="1004159"/>
            </a:xfrm>
          </p:grpSpPr>
          <p:sp>
            <p:nvSpPr>
              <p:cNvPr id="79" name="TextBox 74"/>
              <p:cNvSpPr txBox="1"/>
              <p:nvPr/>
            </p:nvSpPr>
            <p:spPr>
              <a:xfrm>
                <a:off x="769700" y="2967017"/>
                <a:ext cx="2736000" cy="220007"/>
              </a:xfrm>
              <a:prstGeom prst="rect">
                <a:avLst/>
              </a:prstGeom>
              <a:solidFill>
                <a:srgbClr val="0091C9"/>
              </a:solidFill>
              <a:ln>
                <a:solidFill>
                  <a:srgbClr val="283A97"/>
                </a:solidFill>
                <a:prstDash val="solid"/>
              </a:ln>
            </p:spPr>
            <p:txBody>
              <a:bodyPr wrap="square" lIns="0" rIns="0" rtlCol="0">
                <a:noAutofit/>
              </a:bodyPr>
              <a:lstStyle>
                <a:defPPr>
                  <a:defRPr lang="en-US"/>
                </a:defPPr>
                <a:lvl1pPr marL="0" algn="l" defTabSz="908182" rtl="0" eaLnBrk="1" latinLnBrk="0" hangingPunct="1">
                  <a:defRPr sz="1800" kern="1200">
                    <a:solidFill>
                      <a:schemeClr val="tx1"/>
                    </a:solidFill>
                    <a:latin typeface="+mn-lt"/>
                    <a:ea typeface="+mn-ea"/>
                    <a:cs typeface="+mn-cs"/>
                  </a:defRPr>
                </a:lvl1pPr>
                <a:lvl2pPr marL="454091" algn="l" defTabSz="908182" rtl="0" eaLnBrk="1" latinLnBrk="0" hangingPunct="1">
                  <a:defRPr sz="1800" kern="1200">
                    <a:solidFill>
                      <a:schemeClr val="tx1"/>
                    </a:solidFill>
                    <a:latin typeface="+mn-lt"/>
                    <a:ea typeface="+mn-ea"/>
                    <a:cs typeface="+mn-cs"/>
                  </a:defRPr>
                </a:lvl2pPr>
                <a:lvl3pPr marL="908182" algn="l" defTabSz="908182" rtl="0" eaLnBrk="1" latinLnBrk="0" hangingPunct="1">
                  <a:defRPr sz="1800" kern="1200">
                    <a:solidFill>
                      <a:schemeClr val="tx1"/>
                    </a:solidFill>
                    <a:latin typeface="+mn-lt"/>
                    <a:ea typeface="+mn-ea"/>
                    <a:cs typeface="+mn-cs"/>
                  </a:defRPr>
                </a:lvl3pPr>
                <a:lvl4pPr marL="1362273" algn="l" defTabSz="908182" rtl="0" eaLnBrk="1" latinLnBrk="0" hangingPunct="1">
                  <a:defRPr sz="1800" kern="1200">
                    <a:solidFill>
                      <a:schemeClr val="tx1"/>
                    </a:solidFill>
                    <a:latin typeface="+mn-lt"/>
                    <a:ea typeface="+mn-ea"/>
                    <a:cs typeface="+mn-cs"/>
                  </a:defRPr>
                </a:lvl4pPr>
                <a:lvl5pPr marL="1816364" algn="l" defTabSz="908182" rtl="0" eaLnBrk="1" latinLnBrk="0" hangingPunct="1">
                  <a:defRPr sz="1800" kern="1200">
                    <a:solidFill>
                      <a:schemeClr val="tx1"/>
                    </a:solidFill>
                    <a:latin typeface="+mn-lt"/>
                    <a:ea typeface="+mn-ea"/>
                    <a:cs typeface="+mn-cs"/>
                  </a:defRPr>
                </a:lvl5pPr>
                <a:lvl6pPr marL="2270455" algn="l" defTabSz="908182" rtl="0" eaLnBrk="1" latinLnBrk="0" hangingPunct="1">
                  <a:defRPr sz="1800" kern="1200">
                    <a:solidFill>
                      <a:schemeClr val="tx1"/>
                    </a:solidFill>
                    <a:latin typeface="+mn-lt"/>
                    <a:ea typeface="+mn-ea"/>
                    <a:cs typeface="+mn-cs"/>
                  </a:defRPr>
                </a:lvl6pPr>
                <a:lvl7pPr marL="2724546" algn="l" defTabSz="908182" rtl="0" eaLnBrk="1" latinLnBrk="0" hangingPunct="1">
                  <a:defRPr sz="1800" kern="1200">
                    <a:solidFill>
                      <a:schemeClr val="tx1"/>
                    </a:solidFill>
                    <a:latin typeface="+mn-lt"/>
                    <a:ea typeface="+mn-ea"/>
                    <a:cs typeface="+mn-cs"/>
                  </a:defRPr>
                </a:lvl7pPr>
                <a:lvl8pPr marL="3178637" algn="l" defTabSz="908182" rtl="0" eaLnBrk="1" latinLnBrk="0" hangingPunct="1">
                  <a:defRPr sz="1800" kern="1200">
                    <a:solidFill>
                      <a:schemeClr val="tx1"/>
                    </a:solidFill>
                    <a:latin typeface="+mn-lt"/>
                    <a:ea typeface="+mn-ea"/>
                    <a:cs typeface="+mn-cs"/>
                  </a:defRPr>
                </a:lvl8pPr>
                <a:lvl9pPr marL="3632728" algn="l" defTabSz="908182" rtl="0" eaLnBrk="1" latinLnBrk="0" hangingPunct="1">
                  <a:defRPr sz="1800" kern="1200">
                    <a:solidFill>
                      <a:schemeClr val="tx1"/>
                    </a:solidFill>
                    <a:latin typeface="+mn-lt"/>
                    <a:ea typeface="+mn-ea"/>
                    <a:cs typeface="+mn-cs"/>
                  </a:defRPr>
                </a:lvl9pPr>
              </a:lstStyle>
              <a:p>
                <a:pPr algn="ctr">
                  <a:defRPr/>
                </a:pPr>
                <a:r>
                  <a:rPr lang="en-GB" sz="800" b="1" kern="0" dirty="0">
                    <a:solidFill>
                      <a:srgbClr val="FFFFFF"/>
                    </a:solidFill>
                    <a:latin typeface="Arial"/>
                  </a:rPr>
                  <a:t>Clinical Executive Group</a:t>
                </a:r>
              </a:p>
            </p:txBody>
          </p:sp>
          <p:sp>
            <p:nvSpPr>
              <p:cNvPr id="80" name="TextBox 75"/>
              <p:cNvSpPr txBox="1"/>
              <p:nvPr/>
            </p:nvSpPr>
            <p:spPr>
              <a:xfrm>
                <a:off x="769700" y="3224282"/>
                <a:ext cx="2736000" cy="746894"/>
              </a:xfrm>
              <a:prstGeom prst="rect">
                <a:avLst/>
              </a:prstGeom>
              <a:solidFill>
                <a:schemeClr val="accent1">
                  <a:lumMod val="40000"/>
                  <a:lumOff val="60000"/>
                </a:schemeClr>
              </a:solidFill>
              <a:ln>
                <a:solidFill>
                  <a:srgbClr val="283A97"/>
                </a:solidFill>
                <a:prstDash val="solid"/>
              </a:ln>
            </p:spPr>
            <p:txBody>
              <a:bodyPr wrap="square" lIns="66462" rIns="66462" rtlCol="0">
                <a:spAutoFit/>
              </a:bodyPr>
              <a:lstStyle>
                <a:defPPr>
                  <a:defRPr lang="en-US"/>
                </a:defPPr>
                <a:lvl1pPr marL="0" algn="l" defTabSz="908182" rtl="0" eaLnBrk="1" latinLnBrk="0" hangingPunct="1">
                  <a:defRPr sz="1800" kern="1200">
                    <a:solidFill>
                      <a:schemeClr val="tx1"/>
                    </a:solidFill>
                    <a:latin typeface="+mn-lt"/>
                    <a:ea typeface="+mn-ea"/>
                    <a:cs typeface="+mn-cs"/>
                  </a:defRPr>
                </a:lvl1pPr>
                <a:lvl2pPr marL="454091" algn="l" defTabSz="908182" rtl="0" eaLnBrk="1" latinLnBrk="0" hangingPunct="1">
                  <a:defRPr sz="1800" kern="1200">
                    <a:solidFill>
                      <a:schemeClr val="tx1"/>
                    </a:solidFill>
                    <a:latin typeface="+mn-lt"/>
                    <a:ea typeface="+mn-ea"/>
                    <a:cs typeface="+mn-cs"/>
                  </a:defRPr>
                </a:lvl2pPr>
                <a:lvl3pPr marL="908182" algn="l" defTabSz="908182" rtl="0" eaLnBrk="1" latinLnBrk="0" hangingPunct="1">
                  <a:defRPr sz="1800" kern="1200">
                    <a:solidFill>
                      <a:schemeClr val="tx1"/>
                    </a:solidFill>
                    <a:latin typeface="+mn-lt"/>
                    <a:ea typeface="+mn-ea"/>
                    <a:cs typeface="+mn-cs"/>
                  </a:defRPr>
                </a:lvl3pPr>
                <a:lvl4pPr marL="1362273" algn="l" defTabSz="908182" rtl="0" eaLnBrk="1" latinLnBrk="0" hangingPunct="1">
                  <a:defRPr sz="1800" kern="1200">
                    <a:solidFill>
                      <a:schemeClr val="tx1"/>
                    </a:solidFill>
                    <a:latin typeface="+mn-lt"/>
                    <a:ea typeface="+mn-ea"/>
                    <a:cs typeface="+mn-cs"/>
                  </a:defRPr>
                </a:lvl4pPr>
                <a:lvl5pPr marL="1816364" algn="l" defTabSz="908182" rtl="0" eaLnBrk="1" latinLnBrk="0" hangingPunct="1">
                  <a:defRPr sz="1800" kern="1200">
                    <a:solidFill>
                      <a:schemeClr val="tx1"/>
                    </a:solidFill>
                    <a:latin typeface="+mn-lt"/>
                    <a:ea typeface="+mn-ea"/>
                    <a:cs typeface="+mn-cs"/>
                  </a:defRPr>
                </a:lvl5pPr>
                <a:lvl6pPr marL="2270455" algn="l" defTabSz="908182" rtl="0" eaLnBrk="1" latinLnBrk="0" hangingPunct="1">
                  <a:defRPr sz="1800" kern="1200">
                    <a:solidFill>
                      <a:schemeClr val="tx1"/>
                    </a:solidFill>
                    <a:latin typeface="+mn-lt"/>
                    <a:ea typeface="+mn-ea"/>
                    <a:cs typeface="+mn-cs"/>
                  </a:defRPr>
                </a:lvl6pPr>
                <a:lvl7pPr marL="2724546" algn="l" defTabSz="908182" rtl="0" eaLnBrk="1" latinLnBrk="0" hangingPunct="1">
                  <a:defRPr sz="1800" kern="1200">
                    <a:solidFill>
                      <a:schemeClr val="tx1"/>
                    </a:solidFill>
                    <a:latin typeface="+mn-lt"/>
                    <a:ea typeface="+mn-ea"/>
                    <a:cs typeface="+mn-cs"/>
                  </a:defRPr>
                </a:lvl7pPr>
                <a:lvl8pPr marL="3178637" algn="l" defTabSz="908182" rtl="0" eaLnBrk="1" latinLnBrk="0" hangingPunct="1">
                  <a:defRPr sz="1800" kern="1200">
                    <a:solidFill>
                      <a:schemeClr val="tx1"/>
                    </a:solidFill>
                    <a:latin typeface="+mn-lt"/>
                    <a:ea typeface="+mn-ea"/>
                    <a:cs typeface="+mn-cs"/>
                  </a:defRPr>
                </a:lvl8pPr>
                <a:lvl9pPr marL="3632728" algn="l" defTabSz="908182" rtl="0" eaLnBrk="1" latinLnBrk="0" hangingPunct="1">
                  <a:defRPr sz="1800" kern="1200">
                    <a:solidFill>
                      <a:schemeClr val="tx1"/>
                    </a:solidFill>
                    <a:latin typeface="+mn-lt"/>
                    <a:ea typeface="+mn-ea"/>
                    <a:cs typeface="+mn-cs"/>
                  </a:defRPr>
                </a:lvl9pPr>
              </a:lstStyle>
              <a:p>
                <a:pPr>
                  <a:defRPr/>
                </a:pPr>
                <a:r>
                  <a:rPr lang="en-GB" sz="600" kern="0" dirty="0" smtClean="0">
                    <a:solidFill>
                      <a:sysClr val="windowText" lastClr="000000"/>
                    </a:solidFill>
                    <a:latin typeface="Arial"/>
                  </a:rPr>
                  <a:t>Guides design work to ensure the STP is clinically Driven</a:t>
                </a:r>
              </a:p>
              <a:p>
                <a:pPr>
                  <a:defRPr/>
                </a:pPr>
                <a:r>
                  <a:rPr lang="en-GB" sz="600" b="1" kern="0" dirty="0" smtClean="0">
                    <a:solidFill>
                      <a:sysClr val="windowText" lastClr="000000"/>
                    </a:solidFill>
                    <a:latin typeface="Arial"/>
                  </a:rPr>
                  <a:t>Chair(s</a:t>
                </a:r>
                <a:r>
                  <a:rPr lang="en-GB" sz="600" b="1" kern="0" dirty="0">
                    <a:solidFill>
                      <a:sysClr val="windowText" lastClr="000000"/>
                    </a:solidFill>
                    <a:latin typeface="Arial"/>
                  </a:rPr>
                  <a:t>)</a:t>
                </a:r>
                <a:r>
                  <a:rPr lang="en-GB" sz="600" kern="0" dirty="0">
                    <a:solidFill>
                      <a:sysClr val="windowText" lastClr="000000"/>
                    </a:solidFill>
                    <a:latin typeface="Arial"/>
                  </a:rPr>
                  <a:t>: 1 CCG Chair + 1 secondary care lead</a:t>
                </a:r>
              </a:p>
              <a:p>
                <a:pPr>
                  <a:defRPr/>
                </a:pPr>
                <a:r>
                  <a:rPr lang="en-GB" sz="600" b="1" kern="0" dirty="0">
                    <a:solidFill>
                      <a:sysClr val="windowText" lastClr="000000"/>
                    </a:solidFill>
                    <a:latin typeface="Arial"/>
                  </a:rPr>
                  <a:t>Members</a:t>
                </a:r>
                <a:r>
                  <a:rPr lang="en-GB" sz="600" kern="0" dirty="0">
                    <a:solidFill>
                      <a:sysClr val="windowText" lastClr="000000"/>
                    </a:solidFill>
                    <a:latin typeface="Arial"/>
                  </a:rPr>
                  <a:t>: CCG Chairs, Provider MDs, NHSE (South London) Medical </a:t>
                </a:r>
                <a:r>
                  <a:rPr lang="en-GB" sz="600" kern="0" dirty="0" smtClean="0">
                    <a:solidFill>
                      <a:sysClr val="windowText" lastClr="000000"/>
                    </a:solidFill>
                    <a:latin typeface="Arial"/>
                  </a:rPr>
                  <a:t>Director, Public Health Lead</a:t>
                </a:r>
                <a:endParaRPr lang="en-GB" sz="600" kern="0" dirty="0">
                  <a:solidFill>
                    <a:sysClr val="windowText" lastClr="000000"/>
                  </a:solidFill>
                  <a:latin typeface="Arial"/>
                </a:endParaRPr>
              </a:p>
            </p:txBody>
          </p:sp>
        </p:grpSp>
        <p:sp>
          <p:nvSpPr>
            <p:cNvPr id="12" name="TextBox 27"/>
            <p:cNvSpPr txBox="1"/>
            <p:nvPr/>
          </p:nvSpPr>
          <p:spPr>
            <a:xfrm>
              <a:off x="7891925" y="2000499"/>
              <a:ext cx="900000" cy="309600"/>
            </a:xfrm>
            <a:prstGeom prst="rect">
              <a:avLst/>
            </a:prstGeom>
            <a:solidFill>
              <a:srgbClr val="FFFFFF"/>
            </a:solidFill>
            <a:ln>
              <a:solidFill>
                <a:srgbClr val="000000"/>
              </a:solidFill>
            </a:ln>
          </p:spPr>
          <p:txBody>
            <a:bodyPr wrap="square" lIns="0" rIns="0" rtlCol="0" anchor="ctr">
              <a:spAutoFit/>
            </a:bodyPr>
            <a:lstStyle>
              <a:defPPr>
                <a:defRPr lang="en-US"/>
              </a:defPPr>
              <a:lvl1pPr marL="0" algn="l" defTabSz="908182" rtl="0" eaLnBrk="1" latinLnBrk="0" hangingPunct="1">
                <a:defRPr sz="1800" kern="1200">
                  <a:solidFill>
                    <a:schemeClr val="tx1"/>
                  </a:solidFill>
                  <a:latin typeface="+mn-lt"/>
                  <a:ea typeface="+mn-ea"/>
                  <a:cs typeface="+mn-cs"/>
                </a:defRPr>
              </a:lvl1pPr>
              <a:lvl2pPr marL="454091" algn="l" defTabSz="908182" rtl="0" eaLnBrk="1" latinLnBrk="0" hangingPunct="1">
                <a:defRPr sz="1800" kern="1200">
                  <a:solidFill>
                    <a:schemeClr val="tx1"/>
                  </a:solidFill>
                  <a:latin typeface="+mn-lt"/>
                  <a:ea typeface="+mn-ea"/>
                  <a:cs typeface="+mn-cs"/>
                </a:defRPr>
              </a:lvl2pPr>
              <a:lvl3pPr marL="908182" algn="l" defTabSz="908182" rtl="0" eaLnBrk="1" latinLnBrk="0" hangingPunct="1">
                <a:defRPr sz="1800" kern="1200">
                  <a:solidFill>
                    <a:schemeClr val="tx1"/>
                  </a:solidFill>
                  <a:latin typeface="+mn-lt"/>
                  <a:ea typeface="+mn-ea"/>
                  <a:cs typeface="+mn-cs"/>
                </a:defRPr>
              </a:lvl3pPr>
              <a:lvl4pPr marL="1362273" algn="l" defTabSz="908182" rtl="0" eaLnBrk="1" latinLnBrk="0" hangingPunct="1">
                <a:defRPr sz="1800" kern="1200">
                  <a:solidFill>
                    <a:schemeClr val="tx1"/>
                  </a:solidFill>
                  <a:latin typeface="+mn-lt"/>
                  <a:ea typeface="+mn-ea"/>
                  <a:cs typeface="+mn-cs"/>
                </a:defRPr>
              </a:lvl4pPr>
              <a:lvl5pPr marL="1816364" algn="l" defTabSz="908182" rtl="0" eaLnBrk="1" latinLnBrk="0" hangingPunct="1">
                <a:defRPr sz="1800" kern="1200">
                  <a:solidFill>
                    <a:schemeClr val="tx1"/>
                  </a:solidFill>
                  <a:latin typeface="+mn-lt"/>
                  <a:ea typeface="+mn-ea"/>
                  <a:cs typeface="+mn-cs"/>
                </a:defRPr>
              </a:lvl5pPr>
              <a:lvl6pPr marL="2270455" algn="l" defTabSz="908182" rtl="0" eaLnBrk="1" latinLnBrk="0" hangingPunct="1">
                <a:defRPr sz="1800" kern="1200">
                  <a:solidFill>
                    <a:schemeClr val="tx1"/>
                  </a:solidFill>
                  <a:latin typeface="+mn-lt"/>
                  <a:ea typeface="+mn-ea"/>
                  <a:cs typeface="+mn-cs"/>
                </a:defRPr>
              </a:lvl6pPr>
              <a:lvl7pPr marL="2724546" algn="l" defTabSz="908182" rtl="0" eaLnBrk="1" latinLnBrk="0" hangingPunct="1">
                <a:defRPr sz="1800" kern="1200">
                  <a:solidFill>
                    <a:schemeClr val="tx1"/>
                  </a:solidFill>
                  <a:latin typeface="+mn-lt"/>
                  <a:ea typeface="+mn-ea"/>
                  <a:cs typeface="+mn-cs"/>
                </a:defRPr>
              </a:lvl7pPr>
              <a:lvl8pPr marL="3178637" algn="l" defTabSz="908182" rtl="0" eaLnBrk="1" latinLnBrk="0" hangingPunct="1">
                <a:defRPr sz="1800" kern="1200">
                  <a:solidFill>
                    <a:schemeClr val="tx1"/>
                  </a:solidFill>
                  <a:latin typeface="+mn-lt"/>
                  <a:ea typeface="+mn-ea"/>
                  <a:cs typeface="+mn-cs"/>
                </a:defRPr>
              </a:lvl8pPr>
              <a:lvl9pPr marL="3632728" algn="l" defTabSz="908182" rtl="0" eaLnBrk="1" latinLnBrk="0" hangingPunct="1">
                <a:defRPr sz="1800" kern="1200">
                  <a:solidFill>
                    <a:schemeClr val="tx1"/>
                  </a:solidFill>
                  <a:latin typeface="+mn-lt"/>
                  <a:ea typeface="+mn-ea"/>
                  <a:cs typeface="+mn-cs"/>
                </a:defRPr>
              </a:lvl9pPr>
            </a:lstStyle>
            <a:p>
              <a:pPr algn="ctr">
                <a:defRPr/>
              </a:pPr>
              <a:r>
                <a:rPr lang="en-GB" sz="700" b="1" kern="0" dirty="0">
                  <a:solidFill>
                    <a:srgbClr val="000000"/>
                  </a:solidFill>
                  <a:latin typeface="Arial"/>
                </a:rPr>
                <a:t>CCG Governing Bodies [x6]</a:t>
              </a:r>
            </a:p>
          </p:txBody>
        </p:sp>
        <p:sp>
          <p:nvSpPr>
            <p:cNvPr id="13" name="TextBox 28"/>
            <p:cNvSpPr txBox="1"/>
            <p:nvPr/>
          </p:nvSpPr>
          <p:spPr>
            <a:xfrm>
              <a:off x="7422540" y="2612025"/>
              <a:ext cx="728670" cy="345188"/>
            </a:xfrm>
            <a:prstGeom prst="rect">
              <a:avLst/>
            </a:prstGeom>
            <a:solidFill>
              <a:schemeClr val="accent1">
                <a:lumMod val="20000"/>
                <a:lumOff val="80000"/>
              </a:schemeClr>
            </a:solidFill>
            <a:ln>
              <a:solidFill>
                <a:srgbClr val="283A97"/>
              </a:solidFill>
              <a:prstDash val="solid"/>
            </a:ln>
          </p:spPr>
          <p:txBody>
            <a:bodyPr wrap="square" lIns="0" rIns="0" rtlCol="0">
              <a:noAutofit/>
            </a:bodyPr>
            <a:lstStyle>
              <a:defPPr>
                <a:defRPr lang="en-US"/>
              </a:defPPr>
              <a:lvl1pPr marL="0" algn="l" defTabSz="908182" rtl="0" eaLnBrk="1" latinLnBrk="0" hangingPunct="1">
                <a:defRPr sz="1800" kern="1200">
                  <a:solidFill>
                    <a:schemeClr val="tx1"/>
                  </a:solidFill>
                  <a:latin typeface="+mn-lt"/>
                  <a:ea typeface="+mn-ea"/>
                  <a:cs typeface="+mn-cs"/>
                </a:defRPr>
              </a:lvl1pPr>
              <a:lvl2pPr marL="454091" algn="l" defTabSz="908182" rtl="0" eaLnBrk="1" latinLnBrk="0" hangingPunct="1">
                <a:defRPr sz="1800" kern="1200">
                  <a:solidFill>
                    <a:schemeClr val="tx1"/>
                  </a:solidFill>
                  <a:latin typeface="+mn-lt"/>
                  <a:ea typeface="+mn-ea"/>
                  <a:cs typeface="+mn-cs"/>
                </a:defRPr>
              </a:lvl2pPr>
              <a:lvl3pPr marL="908182" algn="l" defTabSz="908182" rtl="0" eaLnBrk="1" latinLnBrk="0" hangingPunct="1">
                <a:defRPr sz="1800" kern="1200">
                  <a:solidFill>
                    <a:schemeClr val="tx1"/>
                  </a:solidFill>
                  <a:latin typeface="+mn-lt"/>
                  <a:ea typeface="+mn-ea"/>
                  <a:cs typeface="+mn-cs"/>
                </a:defRPr>
              </a:lvl3pPr>
              <a:lvl4pPr marL="1362273" algn="l" defTabSz="908182" rtl="0" eaLnBrk="1" latinLnBrk="0" hangingPunct="1">
                <a:defRPr sz="1800" kern="1200">
                  <a:solidFill>
                    <a:schemeClr val="tx1"/>
                  </a:solidFill>
                  <a:latin typeface="+mn-lt"/>
                  <a:ea typeface="+mn-ea"/>
                  <a:cs typeface="+mn-cs"/>
                </a:defRPr>
              </a:lvl4pPr>
              <a:lvl5pPr marL="1816364" algn="l" defTabSz="908182" rtl="0" eaLnBrk="1" latinLnBrk="0" hangingPunct="1">
                <a:defRPr sz="1800" kern="1200">
                  <a:solidFill>
                    <a:schemeClr val="tx1"/>
                  </a:solidFill>
                  <a:latin typeface="+mn-lt"/>
                  <a:ea typeface="+mn-ea"/>
                  <a:cs typeface="+mn-cs"/>
                </a:defRPr>
              </a:lvl5pPr>
              <a:lvl6pPr marL="2270455" algn="l" defTabSz="908182" rtl="0" eaLnBrk="1" latinLnBrk="0" hangingPunct="1">
                <a:defRPr sz="1800" kern="1200">
                  <a:solidFill>
                    <a:schemeClr val="tx1"/>
                  </a:solidFill>
                  <a:latin typeface="+mn-lt"/>
                  <a:ea typeface="+mn-ea"/>
                  <a:cs typeface="+mn-cs"/>
                </a:defRPr>
              </a:lvl6pPr>
              <a:lvl7pPr marL="2724546" algn="l" defTabSz="908182" rtl="0" eaLnBrk="1" latinLnBrk="0" hangingPunct="1">
                <a:defRPr sz="1800" kern="1200">
                  <a:solidFill>
                    <a:schemeClr val="tx1"/>
                  </a:solidFill>
                  <a:latin typeface="+mn-lt"/>
                  <a:ea typeface="+mn-ea"/>
                  <a:cs typeface="+mn-cs"/>
                </a:defRPr>
              </a:lvl7pPr>
              <a:lvl8pPr marL="3178637" algn="l" defTabSz="908182" rtl="0" eaLnBrk="1" latinLnBrk="0" hangingPunct="1">
                <a:defRPr sz="1800" kern="1200">
                  <a:solidFill>
                    <a:schemeClr val="tx1"/>
                  </a:solidFill>
                  <a:latin typeface="+mn-lt"/>
                  <a:ea typeface="+mn-ea"/>
                  <a:cs typeface="+mn-cs"/>
                </a:defRPr>
              </a:lvl8pPr>
              <a:lvl9pPr marL="3632728" algn="l" defTabSz="908182" rtl="0" eaLnBrk="1" latinLnBrk="0" hangingPunct="1">
                <a:defRPr sz="1800" kern="1200">
                  <a:solidFill>
                    <a:schemeClr val="tx1"/>
                  </a:solidFill>
                  <a:latin typeface="+mn-lt"/>
                  <a:ea typeface="+mn-ea"/>
                  <a:cs typeface="+mn-cs"/>
                </a:defRPr>
              </a:lvl9pPr>
            </a:lstStyle>
            <a:p>
              <a:r>
                <a:rPr lang="en-GB" sz="700" dirty="0">
                  <a:solidFill>
                    <a:schemeClr val="tx1"/>
                  </a:solidFill>
                </a:rPr>
                <a:t>Stakeholder Ref. Group</a:t>
              </a:r>
            </a:p>
          </p:txBody>
        </p:sp>
        <p:sp>
          <p:nvSpPr>
            <p:cNvPr id="14" name="TextBox 29"/>
            <p:cNvSpPr txBox="1"/>
            <p:nvPr/>
          </p:nvSpPr>
          <p:spPr>
            <a:xfrm>
              <a:off x="2706257" y="2733280"/>
              <a:ext cx="826841" cy="360041"/>
            </a:xfrm>
            <a:prstGeom prst="rect">
              <a:avLst/>
            </a:prstGeom>
            <a:solidFill>
              <a:schemeClr val="accent1">
                <a:lumMod val="20000"/>
                <a:lumOff val="80000"/>
              </a:schemeClr>
            </a:solidFill>
            <a:ln>
              <a:solidFill>
                <a:srgbClr val="283A97"/>
              </a:solidFill>
              <a:prstDash val="solid"/>
            </a:ln>
          </p:spPr>
          <p:txBody>
            <a:bodyPr wrap="square" lIns="0" rIns="0" rtlCol="0">
              <a:noAutofit/>
            </a:bodyPr>
            <a:lstStyle>
              <a:defPPr>
                <a:defRPr lang="en-US"/>
              </a:defPPr>
              <a:lvl1pPr marL="0" algn="l" defTabSz="908182" rtl="0" eaLnBrk="1" latinLnBrk="0" hangingPunct="1">
                <a:defRPr sz="1800" kern="1200">
                  <a:solidFill>
                    <a:schemeClr val="tx1"/>
                  </a:solidFill>
                  <a:latin typeface="+mn-lt"/>
                  <a:ea typeface="+mn-ea"/>
                  <a:cs typeface="+mn-cs"/>
                </a:defRPr>
              </a:lvl1pPr>
              <a:lvl2pPr marL="454091" algn="l" defTabSz="908182" rtl="0" eaLnBrk="1" latinLnBrk="0" hangingPunct="1">
                <a:defRPr sz="1800" kern="1200">
                  <a:solidFill>
                    <a:schemeClr val="tx1"/>
                  </a:solidFill>
                  <a:latin typeface="+mn-lt"/>
                  <a:ea typeface="+mn-ea"/>
                  <a:cs typeface="+mn-cs"/>
                </a:defRPr>
              </a:lvl2pPr>
              <a:lvl3pPr marL="908182" algn="l" defTabSz="908182" rtl="0" eaLnBrk="1" latinLnBrk="0" hangingPunct="1">
                <a:defRPr sz="1800" kern="1200">
                  <a:solidFill>
                    <a:schemeClr val="tx1"/>
                  </a:solidFill>
                  <a:latin typeface="+mn-lt"/>
                  <a:ea typeface="+mn-ea"/>
                  <a:cs typeface="+mn-cs"/>
                </a:defRPr>
              </a:lvl3pPr>
              <a:lvl4pPr marL="1362273" algn="l" defTabSz="908182" rtl="0" eaLnBrk="1" latinLnBrk="0" hangingPunct="1">
                <a:defRPr sz="1800" kern="1200">
                  <a:solidFill>
                    <a:schemeClr val="tx1"/>
                  </a:solidFill>
                  <a:latin typeface="+mn-lt"/>
                  <a:ea typeface="+mn-ea"/>
                  <a:cs typeface="+mn-cs"/>
                </a:defRPr>
              </a:lvl4pPr>
              <a:lvl5pPr marL="1816364" algn="l" defTabSz="908182" rtl="0" eaLnBrk="1" latinLnBrk="0" hangingPunct="1">
                <a:defRPr sz="1800" kern="1200">
                  <a:solidFill>
                    <a:schemeClr val="tx1"/>
                  </a:solidFill>
                  <a:latin typeface="+mn-lt"/>
                  <a:ea typeface="+mn-ea"/>
                  <a:cs typeface="+mn-cs"/>
                </a:defRPr>
              </a:lvl5pPr>
              <a:lvl6pPr marL="2270455" algn="l" defTabSz="908182" rtl="0" eaLnBrk="1" latinLnBrk="0" hangingPunct="1">
                <a:defRPr sz="1800" kern="1200">
                  <a:solidFill>
                    <a:schemeClr val="tx1"/>
                  </a:solidFill>
                  <a:latin typeface="+mn-lt"/>
                  <a:ea typeface="+mn-ea"/>
                  <a:cs typeface="+mn-cs"/>
                </a:defRPr>
              </a:lvl6pPr>
              <a:lvl7pPr marL="2724546" algn="l" defTabSz="908182" rtl="0" eaLnBrk="1" latinLnBrk="0" hangingPunct="1">
                <a:defRPr sz="1800" kern="1200">
                  <a:solidFill>
                    <a:schemeClr val="tx1"/>
                  </a:solidFill>
                  <a:latin typeface="+mn-lt"/>
                  <a:ea typeface="+mn-ea"/>
                  <a:cs typeface="+mn-cs"/>
                </a:defRPr>
              </a:lvl7pPr>
              <a:lvl8pPr marL="3178637" algn="l" defTabSz="908182" rtl="0" eaLnBrk="1" latinLnBrk="0" hangingPunct="1">
                <a:defRPr sz="1800" kern="1200">
                  <a:solidFill>
                    <a:schemeClr val="tx1"/>
                  </a:solidFill>
                  <a:latin typeface="+mn-lt"/>
                  <a:ea typeface="+mn-ea"/>
                  <a:cs typeface="+mn-cs"/>
                </a:defRPr>
              </a:lvl8pPr>
              <a:lvl9pPr marL="3632728" algn="l" defTabSz="908182" rtl="0" eaLnBrk="1" latinLnBrk="0" hangingPunct="1">
                <a:defRPr sz="1800" kern="1200">
                  <a:solidFill>
                    <a:schemeClr val="tx1"/>
                  </a:solidFill>
                  <a:latin typeface="+mn-lt"/>
                  <a:ea typeface="+mn-ea"/>
                  <a:cs typeface="+mn-cs"/>
                </a:defRPr>
              </a:lvl9pPr>
            </a:lstStyle>
            <a:p>
              <a:pPr algn="ctr">
                <a:defRPr/>
              </a:pPr>
              <a:r>
                <a:rPr lang="en-GB" sz="700" b="1" kern="0" dirty="0">
                  <a:latin typeface="Arial"/>
                </a:rPr>
                <a:t>Patient and Public Advisory Group</a:t>
              </a:r>
            </a:p>
          </p:txBody>
        </p:sp>
        <p:grpSp>
          <p:nvGrpSpPr>
            <p:cNvPr id="15" name="Group 14"/>
            <p:cNvGrpSpPr/>
            <p:nvPr/>
          </p:nvGrpSpPr>
          <p:grpSpPr>
            <a:xfrm>
              <a:off x="4128802" y="2481136"/>
              <a:ext cx="2866330" cy="931782"/>
              <a:chOff x="10493117" y="1231581"/>
              <a:chExt cx="2288142" cy="774912"/>
            </a:xfrm>
          </p:grpSpPr>
          <p:sp>
            <p:nvSpPr>
              <p:cNvPr id="77" name="TextBox 72"/>
              <p:cNvSpPr txBox="1"/>
              <p:nvPr/>
            </p:nvSpPr>
            <p:spPr>
              <a:xfrm>
                <a:off x="10493117" y="1231581"/>
                <a:ext cx="2278106" cy="145399"/>
              </a:xfrm>
              <a:prstGeom prst="rect">
                <a:avLst/>
              </a:prstGeom>
              <a:solidFill>
                <a:srgbClr val="DE1D0E">
                  <a:lumMod val="75000"/>
                </a:srgbClr>
              </a:solidFill>
              <a:ln>
                <a:solidFill>
                  <a:srgbClr val="283A97"/>
                </a:solidFill>
              </a:ln>
              <a:effectLst/>
            </p:spPr>
            <p:txBody>
              <a:bodyPr wrap="square" lIns="33231" tIns="33231" rIns="0" bIns="33231" rtlCol="0">
                <a:spAutoFit/>
              </a:bodyPr>
              <a:lstStyle>
                <a:defPPr>
                  <a:defRPr lang="en-US"/>
                </a:defPPr>
                <a:lvl1pPr marL="0" algn="l" defTabSz="908182" rtl="0" eaLnBrk="1" latinLnBrk="0" hangingPunct="1">
                  <a:defRPr sz="1800" kern="1200">
                    <a:solidFill>
                      <a:schemeClr val="tx1"/>
                    </a:solidFill>
                    <a:latin typeface="+mn-lt"/>
                    <a:ea typeface="+mn-ea"/>
                    <a:cs typeface="+mn-cs"/>
                  </a:defRPr>
                </a:lvl1pPr>
                <a:lvl2pPr marL="454091" algn="l" defTabSz="908182" rtl="0" eaLnBrk="1" latinLnBrk="0" hangingPunct="1">
                  <a:defRPr sz="1800" kern="1200">
                    <a:solidFill>
                      <a:schemeClr val="tx1"/>
                    </a:solidFill>
                    <a:latin typeface="+mn-lt"/>
                    <a:ea typeface="+mn-ea"/>
                    <a:cs typeface="+mn-cs"/>
                  </a:defRPr>
                </a:lvl2pPr>
                <a:lvl3pPr marL="908182" algn="l" defTabSz="908182" rtl="0" eaLnBrk="1" latinLnBrk="0" hangingPunct="1">
                  <a:defRPr sz="1800" kern="1200">
                    <a:solidFill>
                      <a:schemeClr val="tx1"/>
                    </a:solidFill>
                    <a:latin typeface="+mn-lt"/>
                    <a:ea typeface="+mn-ea"/>
                    <a:cs typeface="+mn-cs"/>
                  </a:defRPr>
                </a:lvl3pPr>
                <a:lvl4pPr marL="1362273" algn="l" defTabSz="908182" rtl="0" eaLnBrk="1" latinLnBrk="0" hangingPunct="1">
                  <a:defRPr sz="1800" kern="1200">
                    <a:solidFill>
                      <a:schemeClr val="tx1"/>
                    </a:solidFill>
                    <a:latin typeface="+mn-lt"/>
                    <a:ea typeface="+mn-ea"/>
                    <a:cs typeface="+mn-cs"/>
                  </a:defRPr>
                </a:lvl4pPr>
                <a:lvl5pPr marL="1816364" algn="l" defTabSz="908182" rtl="0" eaLnBrk="1" latinLnBrk="0" hangingPunct="1">
                  <a:defRPr sz="1800" kern="1200">
                    <a:solidFill>
                      <a:schemeClr val="tx1"/>
                    </a:solidFill>
                    <a:latin typeface="+mn-lt"/>
                    <a:ea typeface="+mn-ea"/>
                    <a:cs typeface="+mn-cs"/>
                  </a:defRPr>
                </a:lvl5pPr>
                <a:lvl6pPr marL="2270455" algn="l" defTabSz="908182" rtl="0" eaLnBrk="1" latinLnBrk="0" hangingPunct="1">
                  <a:defRPr sz="1800" kern="1200">
                    <a:solidFill>
                      <a:schemeClr val="tx1"/>
                    </a:solidFill>
                    <a:latin typeface="+mn-lt"/>
                    <a:ea typeface="+mn-ea"/>
                    <a:cs typeface="+mn-cs"/>
                  </a:defRPr>
                </a:lvl6pPr>
                <a:lvl7pPr marL="2724546" algn="l" defTabSz="908182" rtl="0" eaLnBrk="1" latinLnBrk="0" hangingPunct="1">
                  <a:defRPr sz="1800" kern="1200">
                    <a:solidFill>
                      <a:schemeClr val="tx1"/>
                    </a:solidFill>
                    <a:latin typeface="+mn-lt"/>
                    <a:ea typeface="+mn-ea"/>
                    <a:cs typeface="+mn-cs"/>
                  </a:defRPr>
                </a:lvl7pPr>
                <a:lvl8pPr marL="3178637" algn="l" defTabSz="908182" rtl="0" eaLnBrk="1" latinLnBrk="0" hangingPunct="1">
                  <a:defRPr sz="1800" kern="1200">
                    <a:solidFill>
                      <a:schemeClr val="tx1"/>
                    </a:solidFill>
                    <a:latin typeface="+mn-lt"/>
                    <a:ea typeface="+mn-ea"/>
                    <a:cs typeface="+mn-cs"/>
                  </a:defRPr>
                </a:lvl8pPr>
                <a:lvl9pPr marL="3632728" algn="l" defTabSz="908182" rtl="0" eaLnBrk="1" latinLnBrk="0" hangingPunct="1">
                  <a:defRPr sz="1800" kern="1200">
                    <a:solidFill>
                      <a:schemeClr val="tx1"/>
                    </a:solidFill>
                    <a:latin typeface="+mn-lt"/>
                    <a:ea typeface="+mn-ea"/>
                    <a:cs typeface="+mn-cs"/>
                  </a:defRPr>
                </a:lvl9pPr>
              </a:lstStyle>
              <a:p>
                <a:pPr algn="ctr">
                  <a:defRPr/>
                </a:pPr>
                <a:r>
                  <a:rPr lang="en-GB" sz="700" b="1" kern="0" dirty="0" smtClean="0">
                    <a:solidFill>
                      <a:srgbClr val="FFFFFF"/>
                    </a:solidFill>
                    <a:latin typeface="Arial"/>
                  </a:rPr>
                  <a:t>Strategic Planning Group</a:t>
                </a:r>
                <a:endParaRPr lang="en-GB" sz="700" b="1" kern="0" dirty="0">
                  <a:solidFill>
                    <a:srgbClr val="FFFFFF"/>
                  </a:solidFill>
                  <a:latin typeface="Arial"/>
                </a:endParaRPr>
              </a:p>
            </p:txBody>
          </p:sp>
          <p:sp>
            <p:nvSpPr>
              <p:cNvPr id="78" name="Rectangle 77"/>
              <p:cNvSpPr/>
              <p:nvPr/>
            </p:nvSpPr>
            <p:spPr>
              <a:xfrm>
                <a:off x="10493117" y="1405263"/>
                <a:ext cx="2288142" cy="601230"/>
              </a:xfrm>
              <a:prstGeom prst="rect">
                <a:avLst/>
              </a:prstGeom>
              <a:solidFill>
                <a:schemeClr val="accent2">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08182" rtl="0" eaLnBrk="1" latinLnBrk="0" hangingPunct="1">
                  <a:defRPr sz="1800" kern="1200">
                    <a:solidFill>
                      <a:schemeClr val="lt1"/>
                    </a:solidFill>
                    <a:latin typeface="+mn-lt"/>
                    <a:ea typeface="+mn-ea"/>
                    <a:cs typeface="+mn-cs"/>
                  </a:defRPr>
                </a:lvl1pPr>
                <a:lvl2pPr marL="454091" algn="l" defTabSz="908182" rtl="0" eaLnBrk="1" latinLnBrk="0" hangingPunct="1">
                  <a:defRPr sz="1800" kern="1200">
                    <a:solidFill>
                      <a:schemeClr val="lt1"/>
                    </a:solidFill>
                    <a:latin typeface="+mn-lt"/>
                    <a:ea typeface="+mn-ea"/>
                    <a:cs typeface="+mn-cs"/>
                  </a:defRPr>
                </a:lvl2pPr>
                <a:lvl3pPr marL="908182" algn="l" defTabSz="908182" rtl="0" eaLnBrk="1" latinLnBrk="0" hangingPunct="1">
                  <a:defRPr sz="1800" kern="1200">
                    <a:solidFill>
                      <a:schemeClr val="lt1"/>
                    </a:solidFill>
                    <a:latin typeface="+mn-lt"/>
                    <a:ea typeface="+mn-ea"/>
                    <a:cs typeface="+mn-cs"/>
                  </a:defRPr>
                </a:lvl3pPr>
                <a:lvl4pPr marL="1362273" algn="l" defTabSz="908182" rtl="0" eaLnBrk="1" latinLnBrk="0" hangingPunct="1">
                  <a:defRPr sz="1800" kern="1200">
                    <a:solidFill>
                      <a:schemeClr val="lt1"/>
                    </a:solidFill>
                    <a:latin typeface="+mn-lt"/>
                    <a:ea typeface="+mn-ea"/>
                    <a:cs typeface="+mn-cs"/>
                  </a:defRPr>
                </a:lvl4pPr>
                <a:lvl5pPr marL="1816364" algn="l" defTabSz="908182" rtl="0" eaLnBrk="1" latinLnBrk="0" hangingPunct="1">
                  <a:defRPr sz="1800" kern="1200">
                    <a:solidFill>
                      <a:schemeClr val="lt1"/>
                    </a:solidFill>
                    <a:latin typeface="+mn-lt"/>
                    <a:ea typeface="+mn-ea"/>
                    <a:cs typeface="+mn-cs"/>
                  </a:defRPr>
                </a:lvl5pPr>
                <a:lvl6pPr marL="2270455" algn="l" defTabSz="908182" rtl="0" eaLnBrk="1" latinLnBrk="0" hangingPunct="1">
                  <a:defRPr sz="1800" kern="1200">
                    <a:solidFill>
                      <a:schemeClr val="lt1"/>
                    </a:solidFill>
                    <a:latin typeface="+mn-lt"/>
                    <a:ea typeface="+mn-ea"/>
                    <a:cs typeface="+mn-cs"/>
                  </a:defRPr>
                </a:lvl6pPr>
                <a:lvl7pPr marL="2724546" algn="l" defTabSz="908182" rtl="0" eaLnBrk="1" latinLnBrk="0" hangingPunct="1">
                  <a:defRPr sz="1800" kern="1200">
                    <a:solidFill>
                      <a:schemeClr val="lt1"/>
                    </a:solidFill>
                    <a:latin typeface="+mn-lt"/>
                    <a:ea typeface="+mn-ea"/>
                    <a:cs typeface="+mn-cs"/>
                  </a:defRPr>
                </a:lvl7pPr>
                <a:lvl8pPr marL="3178637" algn="l" defTabSz="908182" rtl="0" eaLnBrk="1" latinLnBrk="0" hangingPunct="1">
                  <a:defRPr sz="1800" kern="1200">
                    <a:solidFill>
                      <a:schemeClr val="lt1"/>
                    </a:solidFill>
                    <a:latin typeface="+mn-lt"/>
                    <a:ea typeface="+mn-ea"/>
                    <a:cs typeface="+mn-cs"/>
                  </a:defRPr>
                </a:lvl8pPr>
                <a:lvl9pPr marL="3632728" algn="l" defTabSz="908182" rtl="0" eaLnBrk="1" latinLnBrk="0" hangingPunct="1">
                  <a:defRPr sz="1800" kern="1200">
                    <a:solidFill>
                      <a:schemeClr val="lt1"/>
                    </a:solidFill>
                    <a:latin typeface="+mn-lt"/>
                    <a:ea typeface="+mn-ea"/>
                    <a:cs typeface="+mn-cs"/>
                  </a:defRPr>
                </a:lvl9pPr>
              </a:lstStyle>
              <a:p>
                <a:r>
                  <a:rPr lang="en-GB" sz="700" dirty="0" smtClean="0">
                    <a:solidFill>
                      <a:schemeClr val="tx1"/>
                    </a:solidFill>
                  </a:rPr>
                  <a:t>A senior joint group for strategic decision making, led by the Senior Leadership team. </a:t>
                </a:r>
              </a:p>
              <a:p>
                <a:r>
                  <a:rPr lang="en-GB" sz="700" b="1" dirty="0" smtClean="0">
                    <a:solidFill>
                      <a:schemeClr val="tx1"/>
                    </a:solidFill>
                  </a:rPr>
                  <a:t>Chair: </a:t>
                </a:r>
                <a:r>
                  <a:rPr lang="en-GB" sz="700" dirty="0" smtClean="0">
                    <a:solidFill>
                      <a:schemeClr val="tx1"/>
                    </a:solidFill>
                  </a:rPr>
                  <a:t>Amanda Pritchard</a:t>
                </a:r>
                <a:endParaRPr lang="en-GB" sz="700" dirty="0">
                  <a:solidFill>
                    <a:schemeClr val="tx1"/>
                  </a:solidFill>
                </a:endParaRPr>
              </a:p>
              <a:p>
                <a:r>
                  <a:rPr lang="en-GB" sz="700" b="1" dirty="0" smtClean="0">
                    <a:solidFill>
                      <a:schemeClr val="tx1"/>
                    </a:solidFill>
                  </a:rPr>
                  <a:t>Members</a:t>
                </a:r>
                <a:r>
                  <a:rPr lang="en-GB" sz="700" b="1" dirty="0">
                    <a:solidFill>
                      <a:schemeClr val="tx1"/>
                    </a:solidFill>
                  </a:rPr>
                  <a:t>: </a:t>
                </a:r>
                <a:r>
                  <a:rPr lang="en-GB" sz="700" dirty="0" smtClean="0">
                    <a:solidFill>
                      <a:schemeClr val="tx1"/>
                    </a:solidFill>
                  </a:rPr>
                  <a:t>CCG Chairs/COs </a:t>
                </a:r>
                <a:r>
                  <a:rPr lang="en-GB" sz="700" dirty="0">
                    <a:solidFill>
                      <a:schemeClr val="tx1"/>
                    </a:solidFill>
                  </a:rPr>
                  <a:t>(</a:t>
                </a:r>
                <a:r>
                  <a:rPr lang="en-GB" sz="700" dirty="0" smtClean="0">
                    <a:solidFill>
                      <a:schemeClr val="tx1"/>
                    </a:solidFill>
                  </a:rPr>
                  <a:t>x12) Trust CEX,  </a:t>
                </a:r>
                <a:r>
                  <a:rPr lang="en-GB" sz="700" dirty="0">
                    <a:solidFill>
                      <a:schemeClr val="tx1"/>
                    </a:solidFill>
                  </a:rPr>
                  <a:t>Local Authority rep (x1), NHSE </a:t>
                </a:r>
                <a:r>
                  <a:rPr lang="en-GB" sz="700" dirty="0" smtClean="0">
                    <a:solidFill>
                      <a:schemeClr val="tx1"/>
                    </a:solidFill>
                  </a:rPr>
                  <a:t>Specialised Commissioning </a:t>
                </a:r>
                <a:endParaRPr lang="en-GB" sz="700" dirty="0">
                  <a:solidFill>
                    <a:schemeClr val="tx1"/>
                  </a:solidFill>
                </a:endParaRPr>
              </a:p>
              <a:p>
                <a:r>
                  <a:rPr lang="en-GB" sz="700" b="1" dirty="0" smtClean="0">
                    <a:solidFill>
                      <a:schemeClr val="tx1"/>
                    </a:solidFill>
                  </a:rPr>
                  <a:t>In attendance: </a:t>
                </a:r>
                <a:r>
                  <a:rPr lang="en-GB" sz="700" dirty="0">
                    <a:solidFill>
                      <a:schemeClr val="tx1"/>
                    </a:solidFill>
                  </a:rPr>
                  <a:t>PPAG </a:t>
                </a:r>
                <a:r>
                  <a:rPr lang="en-GB" sz="700" dirty="0" smtClean="0">
                    <a:solidFill>
                      <a:schemeClr val="tx1"/>
                    </a:solidFill>
                  </a:rPr>
                  <a:t>Chair</a:t>
                </a:r>
                <a:endParaRPr lang="en-GB" sz="700" b="1" dirty="0"/>
              </a:p>
            </p:txBody>
          </p:sp>
        </p:grpSp>
        <p:grpSp>
          <p:nvGrpSpPr>
            <p:cNvPr id="16" name="Group 15"/>
            <p:cNvGrpSpPr/>
            <p:nvPr/>
          </p:nvGrpSpPr>
          <p:grpSpPr>
            <a:xfrm>
              <a:off x="4572011" y="4604997"/>
              <a:ext cx="1771870" cy="493312"/>
              <a:chOff x="3577099" y="3594368"/>
              <a:chExt cx="2736001" cy="337827"/>
            </a:xfrm>
          </p:grpSpPr>
          <p:sp>
            <p:nvSpPr>
              <p:cNvPr id="75" name="TextBox 70"/>
              <p:cNvSpPr txBox="1"/>
              <p:nvPr/>
            </p:nvSpPr>
            <p:spPr>
              <a:xfrm>
                <a:off x="3577101" y="3594368"/>
                <a:ext cx="2735999" cy="130266"/>
              </a:xfrm>
              <a:prstGeom prst="rect">
                <a:avLst/>
              </a:prstGeom>
              <a:solidFill>
                <a:srgbClr val="0091C9"/>
              </a:solidFill>
              <a:ln>
                <a:solidFill>
                  <a:srgbClr val="283A97"/>
                </a:solidFill>
              </a:ln>
            </p:spPr>
            <p:txBody>
              <a:bodyPr wrap="square" lIns="33231" tIns="33231" rIns="33231" bIns="33231" rtlCol="0">
                <a:spAutoFit/>
              </a:bodyPr>
              <a:lstStyle>
                <a:defPPr>
                  <a:defRPr lang="en-US"/>
                </a:defPPr>
                <a:lvl1pPr marL="0" algn="l" defTabSz="908182" rtl="0" eaLnBrk="1" latinLnBrk="0" hangingPunct="1">
                  <a:defRPr sz="1800" kern="1200">
                    <a:solidFill>
                      <a:schemeClr val="tx1"/>
                    </a:solidFill>
                    <a:latin typeface="+mn-lt"/>
                    <a:ea typeface="+mn-ea"/>
                    <a:cs typeface="+mn-cs"/>
                  </a:defRPr>
                </a:lvl1pPr>
                <a:lvl2pPr marL="454091" algn="l" defTabSz="908182" rtl="0" eaLnBrk="1" latinLnBrk="0" hangingPunct="1">
                  <a:defRPr sz="1800" kern="1200">
                    <a:solidFill>
                      <a:schemeClr val="tx1"/>
                    </a:solidFill>
                    <a:latin typeface="+mn-lt"/>
                    <a:ea typeface="+mn-ea"/>
                    <a:cs typeface="+mn-cs"/>
                  </a:defRPr>
                </a:lvl2pPr>
                <a:lvl3pPr marL="908182" algn="l" defTabSz="908182" rtl="0" eaLnBrk="1" latinLnBrk="0" hangingPunct="1">
                  <a:defRPr sz="1800" kern="1200">
                    <a:solidFill>
                      <a:schemeClr val="tx1"/>
                    </a:solidFill>
                    <a:latin typeface="+mn-lt"/>
                    <a:ea typeface="+mn-ea"/>
                    <a:cs typeface="+mn-cs"/>
                  </a:defRPr>
                </a:lvl3pPr>
                <a:lvl4pPr marL="1362273" algn="l" defTabSz="908182" rtl="0" eaLnBrk="1" latinLnBrk="0" hangingPunct="1">
                  <a:defRPr sz="1800" kern="1200">
                    <a:solidFill>
                      <a:schemeClr val="tx1"/>
                    </a:solidFill>
                    <a:latin typeface="+mn-lt"/>
                    <a:ea typeface="+mn-ea"/>
                    <a:cs typeface="+mn-cs"/>
                  </a:defRPr>
                </a:lvl4pPr>
                <a:lvl5pPr marL="1816364" algn="l" defTabSz="908182" rtl="0" eaLnBrk="1" latinLnBrk="0" hangingPunct="1">
                  <a:defRPr sz="1800" kern="1200">
                    <a:solidFill>
                      <a:schemeClr val="tx1"/>
                    </a:solidFill>
                    <a:latin typeface="+mn-lt"/>
                    <a:ea typeface="+mn-ea"/>
                    <a:cs typeface="+mn-cs"/>
                  </a:defRPr>
                </a:lvl5pPr>
                <a:lvl6pPr marL="2270455" algn="l" defTabSz="908182" rtl="0" eaLnBrk="1" latinLnBrk="0" hangingPunct="1">
                  <a:defRPr sz="1800" kern="1200">
                    <a:solidFill>
                      <a:schemeClr val="tx1"/>
                    </a:solidFill>
                    <a:latin typeface="+mn-lt"/>
                    <a:ea typeface="+mn-ea"/>
                    <a:cs typeface="+mn-cs"/>
                  </a:defRPr>
                </a:lvl6pPr>
                <a:lvl7pPr marL="2724546" algn="l" defTabSz="908182" rtl="0" eaLnBrk="1" latinLnBrk="0" hangingPunct="1">
                  <a:defRPr sz="1800" kern="1200">
                    <a:solidFill>
                      <a:schemeClr val="tx1"/>
                    </a:solidFill>
                    <a:latin typeface="+mn-lt"/>
                    <a:ea typeface="+mn-ea"/>
                    <a:cs typeface="+mn-cs"/>
                  </a:defRPr>
                </a:lvl7pPr>
                <a:lvl8pPr marL="3178637" algn="l" defTabSz="908182" rtl="0" eaLnBrk="1" latinLnBrk="0" hangingPunct="1">
                  <a:defRPr sz="1800" kern="1200">
                    <a:solidFill>
                      <a:schemeClr val="tx1"/>
                    </a:solidFill>
                    <a:latin typeface="+mn-lt"/>
                    <a:ea typeface="+mn-ea"/>
                    <a:cs typeface="+mn-cs"/>
                  </a:defRPr>
                </a:lvl8pPr>
                <a:lvl9pPr marL="3632728" algn="l" defTabSz="908182" rtl="0" eaLnBrk="1" latinLnBrk="0" hangingPunct="1">
                  <a:defRPr sz="1800" kern="1200">
                    <a:solidFill>
                      <a:schemeClr val="tx1"/>
                    </a:solidFill>
                    <a:latin typeface="+mn-lt"/>
                    <a:ea typeface="+mn-ea"/>
                    <a:cs typeface="+mn-cs"/>
                  </a:defRPr>
                </a:lvl9pPr>
              </a:lstStyle>
              <a:p>
                <a:pPr algn="ctr">
                  <a:defRPr/>
                </a:pPr>
                <a:r>
                  <a:rPr lang="en-GB" sz="800" b="1" kern="0" dirty="0">
                    <a:solidFill>
                      <a:srgbClr val="FFFFFF"/>
                    </a:solidFill>
                    <a:latin typeface="Arial"/>
                  </a:rPr>
                  <a:t>Productivity</a:t>
                </a:r>
              </a:p>
            </p:txBody>
          </p:sp>
          <p:sp>
            <p:nvSpPr>
              <p:cNvPr id="76" name="TextBox 71"/>
              <p:cNvSpPr txBox="1"/>
              <p:nvPr/>
            </p:nvSpPr>
            <p:spPr>
              <a:xfrm>
                <a:off x="3577099" y="3754979"/>
                <a:ext cx="2735999" cy="177216"/>
              </a:xfrm>
              <a:prstGeom prst="rect">
                <a:avLst/>
              </a:prstGeom>
              <a:solidFill>
                <a:schemeClr val="accent1">
                  <a:lumMod val="40000"/>
                  <a:lumOff val="60000"/>
                </a:schemeClr>
              </a:solidFill>
              <a:ln>
                <a:solidFill>
                  <a:srgbClr val="283A97"/>
                </a:solidFill>
              </a:ln>
            </p:spPr>
            <p:txBody>
              <a:bodyPr wrap="square" lIns="66462" tIns="33231" rIns="66462" bIns="33231" rtlCol="0">
                <a:spAutoFit/>
              </a:bodyPr>
              <a:lstStyle>
                <a:defPPr>
                  <a:defRPr lang="en-US"/>
                </a:defPPr>
                <a:lvl1pPr marL="0" algn="l" defTabSz="908182" rtl="0" eaLnBrk="1" latinLnBrk="0" hangingPunct="1">
                  <a:defRPr sz="1800" kern="1200">
                    <a:solidFill>
                      <a:schemeClr val="tx1"/>
                    </a:solidFill>
                    <a:latin typeface="+mn-lt"/>
                    <a:ea typeface="+mn-ea"/>
                    <a:cs typeface="+mn-cs"/>
                  </a:defRPr>
                </a:lvl1pPr>
                <a:lvl2pPr marL="454091" algn="l" defTabSz="908182" rtl="0" eaLnBrk="1" latinLnBrk="0" hangingPunct="1">
                  <a:defRPr sz="1800" kern="1200">
                    <a:solidFill>
                      <a:schemeClr val="tx1"/>
                    </a:solidFill>
                    <a:latin typeface="+mn-lt"/>
                    <a:ea typeface="+mn-ea"/>
                    <a:cs typeface="+mn-cs"/>
                  </a:defRPr>
                </a:lvl2pPr>
                <a:lvl3pPr marL="908182" algn="l" defTabSz="908182" rtl="0" eaLnBrk="1" latinLnBrk="0" hangingPunct="1">
                  <a:defRPr sz="1800" kern="1200">
                    <a:solidFill>
                      <a:schemeClr val="tx1"/>
                    </a:solidFill>
                    <a:latin typeface="+mn-lt"/>
                    <a:ea typeface="+mn-ea"/>
                    <a:cs typeface="+mn-cs"/>
                  </a:defRPr>
                </a:lvl3pPr>
                <a:lvl4pPr marL="1362273" algn="l" defTabSz="908182" rtl="0" eaLnBrk="1" latinLnBrk="0" hangingPunct="1">
                  <a:defRPr sz="1800" kern="1200">
                    <a:solidFill>
                      <a:schemeClr val="tx1"/>
                    </a:solidFill>
                    <a:latin typeface="+mn-lt"/>
                    <a:ea typeface="+mn-ea"/>
                    <a:cs typeface="+mn-cs"/>
                  </a:defRPr>
                </a:lvl4pPr>
                <a:lvl5pPr marL="1816364" algn="l" defTabSz="908182" rtl="0" eaLnBrk="1" latinLnBrk="0" hangingPunct="1">
                  <a:defRPr sz="1800" kern="1200">
                    <a:solidFill>
                      <a:schemeClr val="tx1"/>
                    </a:solidFill>
                    <a:latin typeface="+mn-lt"/>
                    <a:ea typeface="+mn-ea"/>
                    <a:cs typeface="+mn-cs"/>
                  </a:defRPr>
                </a:lvl5pPr>
                <a:lvl6pPr marL="2270455" algn="l" defTabSz="908182" rtl="0" eaLnBrk="1" latinLnBrk="0" hangingPunct="1">
                  <a:defRPr sz="1800" kern="1200">
                    <a:solidFill>
                      <a:schemeClr val="tx1"/>
                    </a:solidFill>
                    <a:latin typeface="+mn-lt"/>
                    <a:ea typeface="+mn-ea"/>
                    <a:cs typeface="+mn-cs"/>
                  </a:defRPr>
                </a:lvl6pPr>
                <a:lvl7pPr marL="2724546" algn="l" defTabSz="908182" rtl="0" eaLnBrk="1" latinLnBrk="0" hangingPunct="1">
                  <a:defRPr sz="1800" kern="1200">
                    <a:solidFill>
                      <a:schemeClr val="tx1"/>
                    </a:solidFill>
                    <a:latin typeface="+mn-lt"/>
                    <a:ea typeface="+mn-ea"/>
                    <a:cs typeface="+mn-cs"/>
                  </a:defRPr>
                </a:lvl7pPr>
                <a:lvl8pPr marL="3178637" algn="l" defTabSz="908182" rtl="0" eaLnBrk="1" latinLnBrk="0" hangingPunct="1">
                  <a:defRPr sz="1800" kern="1200">
                    <a:solidFill>
                      <a:schemeClr val="tx1"/>
                    </a:solidFill>
                    <a:latin typeface="+mn-lt"/>
                    <a:ea typeface="+mn-ea"/>
                    <a:cs typeface="+mn-cs"/>
                  </a:defRPr>
                </a:lvl8pPr>
                <a:lvl9pPr marL="3632728" algn="l" defTabSz="908182" rtl="0" eaLnBrk="1" latinLnBrk="0" hangingPunct="1">
                  <a:defRPr sz="1800" kern="1200">
                    <a:solidFill>
                      <a:schemeClr val="tx1"/>
                    </a:solidFill>
                    <a:latin typeface="+mn-lt"/>
                    <a:ea typeface="+mn-ea"/>
                    <a:cs typeface="+mn-cs"/>
                  </a:defRPr>
                </a:lvl9pPr>
              </a:lstStyle>
              <a:p>
                <a:pPr>
                  <a:defRPr/>
                </a:pPr>
                <a:r>
                  <a:rPr lang="en-GB" sz="600" b="1" kern="0" dirty="0">
                    <a:solidFill>
                      <a:sysClr val="windowText" lastClr="000000"/>
                    </a:solidFill>
                    <a:latin typeface="Arial"/>
                  </a:rPr>
                  <a:t>Chair(s)</a:t>
                </a:r>
                <a:r>
                  <a:rPr lang="en-GB" sz="600" kern="0" dirty="0">
                    <a:solidFill>
                      <a:sysClr val="windowText" lastClr="000000"/>
                    </a:solidFill>
                    <a:latin typeface="Arial"/>
                  </a:rPr>
                  <a:t>: </a:t>
                </a:r>
                <a:r>
                  <a:rPr lang="en-GB" sz="600" kern="0" dirty="0">
                    <a:solidFill>
                      <a:srgbClr val="000000"/>
                    </a:solidFill>
                    <a:latin typeface="Arial"/>
                  </a:rPr>
                  <a:t>SRO productivity (Trust FD)</a:t>
                </a:r>
              </a:p>
              <a:p>
                <a:pPr>
                  <a:defRPr/>
                </a:pPr>
                <a:r>
                  <a:rPr lang="en-GB" sz="600" b="1" kern="0" dirty="0">
                    <a:solidFill>
                      <a:srgbClr val="000000"/>
                    </a:solidFill>
                    <a:latin typeface="Arial"/>
                  </a:rPr>
                  <a:t>Members</a:t>
                </a:r>
                <a:r>
                  <a:rPr lang="en-GB" sz="600" kern="0" dirty="0">
                    <a:solidFill>
                      <a:srgbClr val="000000"/>
                    </a:solidFill>
                    <a:latin typeface="Arial"/>
                  </a:rPr>
                  <a:t>: </a:t>
                </a:r>
                <a:r>
                  <a:rPr lang="en-GB" sz="600" kern="0" dirty="0">
                    <a:solidFill>
                      <a:srgbClr val="000000"/>
                    </a:solidFill>
                  </a:rPr>
                  <a:t>Trust implementation leads </a:t>
                </a:r>
                <a:endParaRPr lang="en-GB" sz="600" kern="0" dirty="0">
                  <a:solidFill>
                    <a:srgbClr val="FF0000"/>
                  </a:solidFill>
                  <a:latin typeface="Arial"/>
                </a:endParaRPr>
              </a:p>
            </p:txBody>
          </p:sp>
        </p:grpSp>
        <p:grpSp>
          <p:nvGrpSpPr>
            <p:cNvPr id="17" name="Group 16"/>
            <p:cNvGrpSpPr/>
            <p:nvPr/>
          </p:nvGrpSpPr>
          <p:grpSpPr>
            <a:xfrm>
              <a:off x="6439363" y="3521803"/>
              <a:ext cx="1762649" cy="827407"/>
              <a:chOff x="3577099" y="3603065"/>
              <a:chExt cx="2736001" cy="566617"/>
            </a:xfrm>
          </p:grpSpPr>
          <p:sp>
            <p:nvSpPr>
              <p:cNvPr id="73" name="TextBox 68"/>
              <p:cNvSpPr txBox="1"/>
              <p:nvPr/>
            </p:nvSpPr>
            <p:spPr>
              <a:xfrm>
                <a:off x="3577101" y="3603065"/>
                <a:ext cx="2735999" cy="130266"/>
              </a:xfrm>
              <a:prstGeom prst="rect">
                <a:avLst/>
              </a:prstGeom>
              <a:solidFill>
                <a:srgbClr val="0091C9"/>
              </a:solidFill>
              <a:ln>
                <a:solidFill>
                  <a:srgbClr val="283A97"/>
                </a:solidFill>
              </a:ln>
            </p:spPr>
            <p:txBody>
              <a:bodyPr wrap="square" lIns="33231" tIns="33231" rIns="33231" bIns="33231" rtlCol="0">
                <a:spAutoFit/>
              </a:bodyPr>
              <a:lstStyle>
                <a:defPPr>
                  <a:defRPr lang="en-US"/>
                </a:defPPr>
                <a:lvl1pPr marL="0" algn="l" defTabSz="908182" rtl="0" eaLnBrk="1" latinLnBrk="0" hangingPunct="1">
                  <a:defRPr sz="1800" kern="1200">
                    <a:solidFill>
                      <a:schemeClr val="tx1"/>
                    </a:solidFill>
                    <a:latin typeface="+mn-lt"/>
                    <a:ea typeface="+mn-ea"/>
                    <a:cs typeface="+mn-cs"/>
                  </a:defRPr>
                </a:lvl1pPr>
                <a:lvl2pPr marL="454091" algn="l" defTabSz="908182" rtl="0" eaLnBrk="1" latinLnBrk="0" hangingPunct="1">
                  <a:defRPr sz="1800" kern="1200">
                    <a:solidFill>
                      <a:schemeClr val="tx1"/>
                    </a:solidFill>
                    <a:latin typeface="+mn-lt"/>
                    <a:ea typeface="+mn-ea"/>
                    <a:cs typeface="+mn-cs"/>
                  </a:defRPr>
                </a:lvl2pPr>
                <a:lvl3pPr marL="908182" algn="l" defTabSz="908182" rtl="0" eaLnBrk="1" latinLnBrk="0" hangingPunct="1">
                  <a:defRPr sz="1800" kern="1200">
                    <a:solidFill>
                      <a:schemeClr val="tx1"/>
                    </a:solidFill>
                    <a:latin typeface="+mn-lt"/>
                    <a:ea typeface="+mn-ea"/>
                    <a:cs typeface="+mn-cs"/>
                  </a:defRPr>
                </a:lvl3pPr>
                <a:lvl4pPr marL="1362273" algn="l" defTabSz="908182" rtl="0" eaLnBrk="1" latinLnBrk="0" hangingPunct="1">
                  <a:defRPr sz="1800" kern="1200">
                    <a:solidFill>
                      <a:schemeClr val="tx1"/>
                    </a:solidFill>
                    <a:latin typeface="+mn-lt"/>
                    <a:ea typeface="+mn-ea"/>
                    <a:cs typeface="+mn-cs"/>
                  </a:defRPr>
                </a:lvl4pPr>
                <a:lvl5pPr marL="1816364" algn="l" defTabSz="908182" rtl="0" eaLnBrk="1" latinLnBrk="0" hangingPunct="1">
                  <a:defRPr sz="1800" kern="1200">
                    <a:solidFill>
                      <a:schemeClr val="tx1"/>
                    </a:solidFill>
                    <a:latin typeface="+mn-lt"/>
                    <a:ea typeface="+mn-ea"/>
                    <a:cs typeface="+mn-cs"/>
                  </a:defRPr>
                </a:lvl5pPr>
                <a:lvl6pPr marL="2270455" algn="l" defTabSz="908182" rtl="0" eaLnBrk="1" latinLnBrk="0" hangingPunct="1">
                  <a:defRPr sz="1800" kern="1200">
                    <a:solidFill>
                      <a:schemeClr val="tx1"/>
                    </a:solidFill>
                    <a:latin typeface="+mn-lt"/>
                    <a:ea typeface="+mn-ea"/>
                    <a:cs typeface="+mn-cs"/>
                  </a:defRPr>
                </a:lvl6pPr>
                <a:lvl7pPr marL="2724546" algn="l" defTabSz="908182" rtl="0" eaLnBrk="1" latinLnBrk="0" hangingPunct="1">
                  <a:defRPr sz="1800" kern="1200">
                    <a:solidFill>
                      <a:schemeClr val="tx1"/>
                    </a:solidFill>
                    <a:latin typeface="+mn-lt"/>
                    <a:ea typeface="+mn-ea"/>
                    <a:cs typeface="+mn-cs"/>
                  </a:defRPr>
                </a:lvl7pPr>
                <a:lvl8pPr marL="3178637" algn="l" defTabSz="908182" rtl="0" eaLnBrk="1" latinLnBrk="0" hangingPunct="1">
                  <a:defRPr sz="1800" kern="1200">
                    <a:solidFill>
                      <a:schemeClr val="tx1"/>
                    </a:solidFill>
                    <a:latin typeface="+mn-lt"/>
                    <a:ea typeface="+mn-ea"/>
                    <a:cs typeface="+mn-cs"/>
                  </a:defRPr>
                </a:lvl8pPr>
                <a:lvl9pPr marL="3632728" algn="l" defTabSz="908182" rtl="0" eaLnBrk="1" latinLnBrk="0" hangingPunct="1">
                  <a:defRPr sz="1800" kern="1200">
                    <a:solidFill>
                      <a:schemeClr val="tx1"/>
                    </a:solidFill>
                    <a:latin typeface="+mn-lt"/>
                    <a:ea typeface="+mn-ea"/>
                    <a:cs typeface="+mn-cs"/>
                  </a:defRPr>
                </a:lvl9pPr>
              </a:lstStyle>
              <a:p>
                <a:pPr algn="ctr">
                  <a:defRPr/>
                </a:pPr>
                <a:r>
                  <a:rPr lang="en-GB" sz="800" b="1" kern="0" dirty="0" smtClean="0">
                    <a:solidFill>
                      <a:srgbClr val="FFFFFF"/>
                    </a:solidFill>
                    <a:latin typeface="Arial"/>
                  </a:rPr>
                  <a:t>Finance &amp;Technical Group</a:t>
                </a:r>
                <a:endParaRPr lang="en-GB" sz="800" b="1" kern="0" dirty="0">
                  <a:solidFill>
                    <a:srgbClr val="FFFFFF"/>
                  </a:solidFill>
                  <a:latin typeface="Arial"/>
                </a:endParaRPr>
              </a:p>
            </p:txBody>
          </p:sp>
          <p:sp>
            <p:nvSpPr>
              <p:cNvPr id="74" name="TextBox 69"/>
              <p:cNvSpPr txBox="1"/>
              <p:nvPr/>
            </p:nvSpPr>
            <p:spPr>
              <a:xfrm>
                <a:off x="3577099" y="3744339"/>
                <a:ext cx="2735999" cy="425343"/>
              </a:xfrm>
              <a:prstGeom prst="rect">
                <a:avLst/>
              </a:prstGeom>
              <a:solidFill>
                <a:schemeClr val="accent1">
                  <a:lumMod val="40000"/>
                  <a:lumOff val="60000"/>
                </a:schemeClr>
              </a:solidFill>
              <a:ln>
                <a:solidFill>
                  <a:srgbClr val="283A97"/>
                </a:solidFill>
              </a:ln>
            </p:spPr>
            <p:txBody>
              <a:bodyPr wrap="square" lIns="66462" tIns="33231" rIns="66462" bIns="33231" rtlCol="0">
                <a:spAutoFit/>
              </a:bodyPr>
              <a:lstStyle>
                <a:defPPr>
                  <a:defRPr lang="en-US"/>
                </a:defPPr>
                <a:lvl1pPr marL="0" algn="l" defTabSz="908182" rtl="0" eaLnBrk="1" latinLnBrk="0" hangingPunct="1">
                  <a:defRPr sz="1800" kern="1200">
                    <a:solidFill>
                      <a:schemeClr val="tx1"/>
                    </a:solidFill>
                    <a:latin typeface="+mn-lt"/>
                    <a:ea typeface="+mn-ea"/>
                    <a:cs typeface="+mn-cs"/>
                  </a:defRPr>
                </a:lvl1pPr>
                <a:lvl2pPr marL="454091" algn="l" defTabSz="908182" rtl="0" eaLnBrk="1" latinLnBrk="0" hangingPunct="1">
                  <a:defRPr sz="1800" kern="1200">
                    <a:solidFill>
                      <a:schemeClr val="tx1"/>
                    </a:solidFill>
                    <a:latin typeface="+mn-lt"/>
                    <a:ea typeface="+mn-ea"/>
                    <a:cs typeface="+mn-cs"/>
                  </a:defRPr>
                </a:lvl2pPr>
                <a:lvl3pPr marL="908182" algn="l" defTabSz="908182" rtl="0" eaLnBrk="1" latinLnBrk="0" hangingPunct="1">
                  <a:defRPr sz="1800" kern="1200">
                    <a:solidFill>
                      <a:schemeClr val="tx1"/>
                    </a:solidFill>
                    <a:latin typeface="+mn-lt"/>
                    <a:ea typeface="+mn-ea"/>
                    <a:cs typeface="+mn-cs"/>
                  </a:defRPr>
                </a:lvl3pPr>
                <a:lvl4pPr marL="1362273" algn="l" defTabSz="908182" rtl="0" eaLnBrk="1" latinLnBrk="0" hangingPunct="1">
                  <a:defRPr sz="1800" kern="1200">
                    <a:solidFill>
                      <a:schemeClr val="tx1"/>
                    </a:solidFill>
                    <a:latin typeface="+mn-lt"/>
                    <a:ea typeface="+mn-ea"/>
                    <a:cs typeface="+mn-cs"/>
                  </a:defRPr>
                </a:lvl4pPr>
                <a:lvl5pPr marL="1816364" algn="l" defTabSz="908182" rtl="0" eaLnBrk="1" latinLnBrk="0" hangingPunct="1">
                  <a:defRPr sz="1800" kern="1200">
                    <a:solidFill>
                      <a:schemeClr val="tx1"/>
                    </a:solidFill>
                    <a:latin typeface="+mn-lt"/>
                    <a:ea typeface="+mn-ea"/>
                    <a:cs typeface="+mn-cs"/>
                  </a:defRPr>
                </a:lvl5pPr>
                <a:lvl6pPr marL="2270455" algn="l" defTabSz="908182" rtl="0" eaLnBrk="1" latinLnBrk="0" hangingPunct="1">
                  <a:defRPr sz="1800" kern="1200">
                    <a:solidFill>
                      <a:schemeClr val="tx1"/>
                    </a:solidFill>
                    <a:latin typeface="+mn-lt"/>
                    <a:ea typeface="+mn-ea"/>
                    <a:cs typeface="+mn-cs"/>
                  </a:defRPr>
                </a:lvl6pPr>
                <a:lvl7pPr marL="2724546" algn="l" defTabSz="908182" rtl="0" eaLnBrk="1" latinLnBrk="0" hangingPunct="1">
                  <a:defRPr sz="1800" kern="1200">
                    <a:solidFill>
                      <a:schemeClr val="tx1"/>
                    </a:solidFill>
                    <a:latin typeface="+mn-lt"/>
                    <a:ea typeface="+mn-ea"/>
                    <a:cs typeface="+mn-cs"/>
                  </a:defRPr>
                </a:lvl7pPr>
                <a:lvl8pPr marL="3178637" algn="l" defTabSz="908182" rtl="0" eaLnBrk="1" latinLnBrk="0" hangingPunct="1">
                  <a:defRPr sz="1800" kern="1200">
                    <a:solidFill>
                      <a:schemeClr val="tx1"/>
                    </a:solidFill>
                    <a:latin typeface="+mn-lt"/>
                    <a:ea typeface="+mn-ea"/>
                    <a:cs typeface="+mn-cs"/>
                  </a:defRPr>
                </a:lvl8pPr>
                <a:lvl9pPr marL="3632728" algn="l" defTabSz="908182" rtl="0" eaLnBrk="1" latinLnBrk="0" hangingPunct="1">
                  <a:defRPr sz="1800" kern="1200">
                    <a:solidFill>
                      <a:schemeClr val="tx1"/>
                    </a:solidFill>
                    <a:latin typeface="+mn-lt"/>
                    <a:ea typeface="+mn-ea"/>
                    <a:cs typeface="+mn-cs"/>
                  </a:defRPr>
                </a:lvl9pPr>
              </a:lstStyle>
              <a:p>
                <a:pPr>
                  <a:defRPr/>
                </a:pPr>
                <a:r>
                  <a:rPr lang="en-GB" sz="600" kern="0" dirty="0" smtClean="0">
                    <a:solidFill>
                      <a:sysClr val="windowText" lastClr="000000"/>
                    </a:solidFill>
                    <a:latin typeface="Arial"/>
                  </a:rPr>
                  <a:t>Drives financial affordability and transformation</a:t>
                </a:r>
              </a:p>
              <a:p>
                <a:pPr>
                  <a:defRPr/>
                </a:pPr>
                <a:r>
                  <a:rPr lang="en-GB" sz="600" b="1" kern="0" dirty="0" smtClean="0">
                    <a:solidFill>
                      <a:sysClr val="windowText" lastClr="000000"/>
                    </a:solidFill>
                    <a:latin typeface="Arial"/>
                  </a:rPr>
                  <a:t>Chair(s</a:t>
                </a:r>
                <a:r>
                  <a:rPr lang="en-GB" sz="600" b="1" kern="0" dirty="0">
                    <a:solidFill>
                      <a:sysClr val="windowText" lastClr="000000"/>
                    </a:solidFill>
                    <a:latin typeface="Arial"/>
                  </a:rPr>
                  <a:t>)</a:t>
                </a:r>
                <a:r>
                  <a:rPr lang="en-GB" sz="600" kern="0" dirty="0">
                    <a:solidFill>
                      <a:sysClr val="windowText" lastClr="000000"/>
                    </a:solidFill>
                    <a:latin typeface="Arial"/>
                  </a:rPr>
                  <a:t>: </a:t>
                </a:r>
                <a:r>
                  <a:rPr lang="en-GB" sz="600" kern="0" dirty="0">
                    <a:solidFill>
                      <a:srgbClr val="000000"/>
                    </a:solidFill>
                    <a:latin typeface="Arial"/>
                  </a:rPr>
                  <a:t>CCG DOF and Trust FD</a:t>
                </a:r>
              </a:p>
              <a:p>
                <a:pPr>
                  <a:defRPr/>
                </a:pPr>
                <a:r>
                  <a:rPr lang="en-GB" sz="600" b="1" kern="0" dirty="0">
                    <a:solidFill>
                      <a:srgbClr val="000000"/>
                    </a:solidFill>
                    <a:latin typeface="Arial"/>
                  </a:rPr>
                  <a:t>Members</a:t>
                </a:r>
                <a:r>
                  <a:rPr lang="en-GB" sz="600" kern="0" dirty="0">
                    <a:solidFill>
                      <a:srgbClr val="000000"/>
                    </a:solidFill>
                    <a:latin typeface="Arial"/>
                  </a:rPr>
                  <a:t>: </a:t>
                </a:r>
                <a:r>
                  <a:rPr lang="en-GB" sz="600" kern="0" dirty="0">
                    <a:solidFill>
                      <a:srgbClr val="000000"/>
                    </a:solidFill>
                  </a:rPr>
                  <a:t>CCG </a:t>
                </a:r>
                <a:r>
                  <a:rPr lang="en-GB" sz="600" kern="0" dirty="0" smtClean="0">
                    <a:solidFill>
                      <a:srgbClr val="000000"/>
                    </a:solidFill>
                  </a:rPr>
                  <a:t>DOFs, </a:t>
                </a:r>
                <a:r>
                  <a:rPr lang="en-GB" sz="600" kern="0" dirty="0">
                    <a:solidFill>
                      <a:srgbClr val="000000"/>
                    </a:solidFill>
                  </a:rPr>
                  <a:t>Trust </a:t>
                </a:r>
                <a:r>
                  <a:rPr lang="en-GB" sz="600" kern="0" dirty="0" smtClean="0">
                    <a:solidFill>
                      <a:srgbClr val="000000"/>
                    </a:solidFill>
                  </a:rPr>
                  <a:t>FDs</a:t>
                </a:r>
              </a:p>
              <a:p>
                <a:pPr>
                  <a:defRPr/>
                </a:pPr>
                <a:endParaRPr lang="en-GB" sz="600" kern="0" dirty="0" smtClean="0">
                  <a:solidFill>
                    <a:srgbClr val="000000"/>
                  </a:solidFill>
                </a:endParaRPr>
              </a:p>
              <a:p>
                <a:pPr>
                  <a:defRPr/>
                </a:pPr>
                <a:endParaRPr lang="en-GB" sz="600" kern="0" dirty="0">
                  <a:solidFill>
                    <a:srgbClr val="000000"/>
                  </a:solidFill>
                  <a:latin typeface="Arial"/>
                </a:endParaRPr>
              </a:p>
              <a:p>
                <a:pPr>
                  <a:defRPr/>
                </a:pPr>
                <a:endParaRPr lang="en-GB" sz="600" kern="0" dirty="0">
                  <a:solidFill>
                    <a:srgbClr val="FF0000"/>
                  </a:solidFill>
                  <a:latin typeface="Arial"/>
                </a:endParaRPr>
              </a:p>
            </p:txBody>
          </p:sp>
        </p:grpSp>
        <p:sp>
          <p:nvSpPr>
            <p:cNvPr id="18" name="TextBox 33"/>
            <p:cNvSpPr txBox="1"/>
            <p:nvPr/>
          </p:nvSpPr>
          <p:spPr>
            <a:xfrm>
              <a:off x="8305501" y="2591200"/>
              <a:ext cx="370355" cy="2921395"/>
            </a:xfrm>
            <a:prstGeom prst="rect">
              <a:avLst/>
            </a:prstGeom>
            <a:solidFill>
              <a:schemeClr val="accent1">
                <a:lumMod val="20000"/>
                <a:lumOff val="80000"/>
              </a:schemeClr>
            </a:solidFill>
            <a:ln>
              <a:solidFill>
                <a:srgbClr val="283A97"/>
              </a:solidFill>
              <a:prstDash val="solid"/>
            </a:ln>
          </p:spPr>
          <p:txBody>
            <a:bodyPr vert="vert" wrap="square" lIns="0" rIns="0" rtlCol="0" anchor="ctr">
              <a:noAutofit/>
            </a:bodyPr>
            <a:lstStyle>
              <a:defPPr>
                <a:defRPr lang="en-US"/>
              </a:defPPr>
              <a:lvl1pPr marL="0" algn="l" defTabSz="908182" rtl="0" eaLnBrk="1" latinLnBrk="0" hangingPunct="1">
                <a:defRPr sz="1800" kern="1200">
                  <a:solidFill>
                    <a:schemeClr val="tx1"/>
                  </a:solidFill>
                  <a:latin typeface="+mn-lt"/>
                  <a:ea typeface="+mn-ea"/>
                  <a:cs typeface="+mn-cs"/>
                </a:defRPr>
              </a:lvl1pPr>
              <a:lvl2pPr marL="454091" algn="l" defTabSz="908182" rtl="0" eaLnBrk="1" latinLnBrk="0" hangingPunct="1">
                <a:defRPr sz="1800" kern="1200">
                  <a:solidFill>
                    <a:schemeClr val="tx1"/>
                  </a:solidFill>
                  <a:latin typeface="+mn-lt"/>
                  <a:ea typeface="+mn-ea"/>
                  <a:cs typeface="+mn-cs"/>
                </a:defRPr>
              </a:lvl2pPr>
              <a:lvl3pPr marL="908182" algn="l" defTabSz="908182" rtl="0" eaLnBrk="1" latinLnBrk="0" hangingPunct="1">
                <a:defRPr sz="1800" kern="1200">
                  <a:solidFill>
                    <a:schemeClr val="tx1"/>
                  </a:solidFill>
                  <a:latin typeface="+mn-lt"/>
                  <a:ea typeface="+mn-ea"/>
                  <a:cs typeface="+mn-cs"/>
                </a:defRPr>
              </a:lvl3pPr>
              <a:lvl4pPr marL="1362273" algn="l" defTabSz="908182" rtl="0" eaLnBrk="1" latinLnBrk="0" hangingPunct="1">
                <a:defRPr sz="1800" kern="1200">
                  <a:solidFill>
                    <a:schemeClr val="tx1"/>
                  </a:solidFill>
                  <a:latin typeface="+mn-lt"/>
                  <a:ea typeface="+mn-ea"/>
                  <a:cs typeface="+mn-cs"/>
                </a:defRPr>
              </a:lvl4pPr>
              <a:lvl5pPr marL="1816364" algn="l" defTabSz="908182" rtl="0" eaLnBrk="1" latinLnBrk="0" hangingPunct="1">
                <a:defRPr sz="1800" kern="1200">
                  <a:solidFill>
                    <a:schemeClr val="tx1"/>
                  </a:solidFill>
                  <a:latin typeface="+mn-lt"/>
                  <a:ea typeface="+mn-ea"/>
                  <a:cs typeface="+mn-cs"/>
                </a:defRPr>
              </a:lvl5pPr>
              <a:lvl6pPr marL="2270455" algn="l" defTabSz="908182" rtl="0" eaLnBrk="1" latinLnBrk="0" hangingPunct="1">
                <a:defRPr sz="1800" kern="1200">
                  <a:solidFill>
                    <a:schemeClr val="tx1"/>
                  </a:solidFill>
                  <a:latin typeface="+mn-lt"/>
                  <a:ea typeface="+mn-ea"/>
                  <a:cs typeface="+mn-cs"/>
                </a:defRPr>
              </a:lvl6pPr>
              <a:lvl7pPr marL="2724546" algn="l" defTabSz="908182" rtl="0" eaLnBrk="1" latinLnBrk="0" hangingPunct="1">
                <a:defRPr sz="1800" kern="1200">
                  <a:solidFill>
                    <a:schemeClr val="tx1"/>
                  </a:solidFill>
                  <a:latin typeface="+mn-lt"/>
                  <a:ea typeface="+mn-ea"/>
                  <a:cs typeface="+mn-cs"/>
                </a:defRPr>
              </a:lvl7pPr>
              <a:lvl8pPr marL="3178637" algn="l" defTabSz="908182" rtl="0" eaLnBrk="1" latinLnBrk="0" hangingPunct="1">
                <a:defRPr sz="1800" kern="1200">
                  <a:solidFill>
                    <a:schemeClr val="tx1"/>
                  </a:solidFill>
                  <a:latin typeface="+mn-lt"/>
                  <a:ea typeface="+mn-ea"/>
                  <a:cs typeface="+mn-cs"/>
                </a:defRPr>
              </a:lvl8pPr>
              <a:lvl9pPr marL="3632728" algn="l" defTabSz="908182" rtl="0" eaLnBrk="1" latinLnBrk="0" hangingPunct="1">
                <a:defRPr sz="1800" kern="1200">
                  <a:solidFill>
                    <a:schemeClr val="tx1"/>
                  </a:solidFill>
                  <a:latin typeface="+mn-lt"/>
                  <a:ea typeface="+mn-ea"/>
                  <a:cs typeface="+mn-cs"/>
                </a:defRPr>
              </a:lvl9pPr>
            </a:lstStyle>
            <a:p>
              <a:pPr algn="ctr">
                <a:defRPr/>
              </a:pPr>
              <a:r>
                <a:rPr lang="en-GB" sz="700" b="1" kern="0" dirty="0">
                  <a:latin typeface="Arial"/>
                </a:rPr>
                <a:t>Programme </a:t>
              </a:r>
              <a:endParaRPr lang="en-GB" sz="700" b="1" kern="0" dirty="0" smtClean="0">
                <a:latin typeface="Arial"/>
              </a:endParaRPr>
            </a:p>
            <a:p>
              <a:pPr algn="ctr">
                <a:defRPr/>
              </a:pPr>
              <a:r>
                <a:rPr lang="en-GB" sz="700" b="1" kern="0" dirty="0" smtClean="0">
                  <a:latin typeface="Arial"/>
                </a:rPr>
                <a:t>PMO</a:t>
              </a:r>
              <a:endParaRPr lang="en-GB" sz="700" b="1" kern="0" dirty="0">
                <a:latin typeface="Arial"/>
              </a:endParaRPr>
            </a:p>
          </p:txBody>
        </p:sp>
        <p:cxnSp>
          <p:nvCxnSpPr>
            <p:cNvPr id="19" name="Straight Connector 18"/>
            <p:cNvCxnSpPr>
              <a:endCxn id="81" idx="0"/>
            </p:cNvCxnSpPr>
            <p:nvPr/>
          </p:nvCxnSpPr>
          <p:spPr>
            <a:xfrm>
              <a:off x="5457945" y="3428053"/>
              <a:ext cx="1" cy="99452"/>
            </a:xfrm>
            <a:prstGeom prst="line">
              <a:avLst/>
            </a:prstGeom>
            <a:ln w="635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73" idx="1"/>
              <a:endCxn id="81" idx="3"/>
            </p:cNvCxnSpPr>
            <p:nvPr/>
          </p:nvCxnSpPr>
          <p:spPr>
            <a:xfrm flipH="1">
              <a:off x="6343880" y="3616908"/>
              <a:ext cx="95484" cy="5711"/>
            </a:xfrm>
            <a:prstGeom prst="line">
              <a:avLst/>
            </a:prstGeom>
            <a:ln w="635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a:stCxn id="79" idx="3"/>
              <a:endCxn id="81" idx="1"/>
            </p:cNvCxnSpPr>
            <p:nvPr/>
          </p:nvCxnSpPr>
          <p:spPr>
            <a:xfrm>
              <a:off x="4493367" y="3615796"/>
              <a:ext cx="78644" cy="6821"/>
            </a:xfrm>
            <a:prstGeom prst="line">
              <a:avLst/>
            </a:prstGeom>
            <a:ln w="6350">
              <a:solidFill>
                <a:schemeClr val="accent1"/>
              </a:solidFill>
            </a:ln>
            <a:effectLst/>
          </p:spPr>
          <p:style>
            <a:lnRef idx="2">
              <a:schemeClr val="accent1"/>
            </a:lnRef>
            <a:fillRef idx="0">
              <a:schemeClr val="accent1"/>
            </a:fillRef>
            <a:effectRef idx="1">
              <a:schemeClr val="accent1"/>
            </a:effectRef>
            <a:fontRef idx="minor">
              <a:schemeClr val="tx1"/>
            </a:fontRef>
          </p:style>
        </p:cxnSp>
        <p:grpSp>
          <p:nvGrpSpPr>
            <p:cNvPr id="22" name="Group 21"/>
            <p:cNvGrpSpPr/>
            <p:nvPr/>
          </p:nvGrpSpPr>
          <p:grpSpPr>
            <a:xfrm>
              <a:off x="6446153" y="4844946"/>
              <a:ext cx="1755861" cy="187735"/>
              <a:chOff x="6446153" y="4848696"/>
              <a:chExt cx="1755861" cy="187735"/>
            </a:xfrm>
          </p:grpSpPr>
          <p:sp>
            <p:nvSpPr>
              <p:cNvPr id="70" name="TextBox 64"/>
              <p:cNvSpPr txBox="1"/>
              <p:nvPr/>
            </p:nvSpPr>
            <p:spPr>
              <a:xfrm>
                <a:off x="6446153" y="4848696"/>
                <a:ext cx="556165" cy="187735"/>
              </a:xfrm>
              <a:prstGeom prst="rect">
                <a:avLst/>
              </a:prstGeom>
              <a:solidFill>
                <a:schemeClr val="accent1">
                  <a:lumMod val="40000"/>
                  <a:lumOff val="60000"/>
                </a:schemeClr>
              </a:solidFill>
              <a:ln>
                <a:solidFill>
                  <a:srgbClr val="283A97"/>
                </a:solidFill>
                <a:prstDash val="solid"/>
              </a:ln>
            </p:spPr>
            <p:txBody>
              <a:bodyPr wrap="square" lIns="0" rIns="0" rtlCol="0">
                <a:noAutofit/>
              </a:bodyPr>
              <a:lstStyle>
                <a:defPPr>
                  <a:defRPr lang="en-US"/>
                </a:defPPr>
                <a:lvl1pPr marL="0" algn="l" defTabSz="908182" rtl="0" eaLnBrk="1" latinLnBrk="0" hangingPunct="1">
                  <a:defRPr sz="1800" kern="1200">
                    <a:solidFill>
                      <a:schemeClr val="tx1"/>
                    </a:solidFill>
                    <a:latin typeface="+mn-lt"/>
                    <a:ea typeface="+mn-ea"/>
                    <a:cs typeface="+mn-cs"/>
                  </a:defRPr>
                </a:lvl1pPr>
                <a:lvl2pPr marL="454091" algn="l" defTabSz="908182" rtl="0" eaLnBrk="1" latinLnBrk="0" hangingPunct="1">
                  <a:defRPr sz="1800" kern="1200">
                    <a:solidFill>
                      <a:schemeClr val="tx1"/>
                    </a:solidFill>
                    <a:latin typeface="+mn-lt"/>
                    <a:ea typeface="+mn-ea"/>
                    <a:cs typeface="+mn-cs"/>
                  </a:defRPr>
                </a:lvl2pPr>
                <a:lvl3pPr marL="908182" algn="l" defTabSz="908182" rtl="0" eaLnBrk="1" latinLnBrk="0" hangingPunct="1">
                  <a:defRPr sz="1800" kern="1200">
                    <a:solidFill>
                      <a:schemeClr val="tx1"/>
                    </a:solidFill>
                    <a:latin typeface="+mn-lt"/>
                    <a:ea typeface="+mn-ea"/>
                    <a:cs typeface="+mn-cs"/>
                  </a:defRPr>
                </a:lvl3pPr>
                <a:lvl4pPr marL="1362273" algn="l" defTabSz="908182" rtl="0" eaLnBrk="1" latinLnBrk="0" hangingPunct="1">
                  <a:defRPr sz="1800" kern="1200">
                    <a:solidFill>
                      <a:schemeClr val="tx1"/>
                    </a:solidFill>
                    <a:latin typeface="+mn-lt"/>
                    <a:ea typeface="+mn-ea"/>
                    <a:cs typeface="+mn-cs"/>
                  </a:defRPr>
                </a:lvl4pPr>
                <a:lvl5pPr marL="1816364" algn="l" defTabSz="908182" rtl="0" eaLnBrk="1" latinLnBrk="0" hangingPunct="1">
                  <a:defRPr sz="1800" kern="1200">
                    <a:solidFill>
                      <a:schemeClr val="tx1"/>
                    </a:solidFill>
                    <a:latin typeface="+mn-lt"/>
                    <a:ea typeface="+mn-ea"/>
                    <a:cs typeface="+mn-cs"/>
                  </a:defRPr>
                </a:lvl5pPr>
                <a:lvl6pPr marL="2270455" algn="l" defTabSz="908182" rtl="0" eaLnBrk="1" latinLnBrk="0" hangingPunct="1">
                  <a:defRPr sz="1800" kern="1200">
                    <a:solidFill>
                      <a:schemeClr val="tx1"/>
                    </a:solidFill>
                    <a:latin typeface="+mn-lt"/>
                    <a:ea typeface="+mn-ea"/>
                    <a:cs typeface="+mn-cs"/>
                  </a:defRPr>
                </a:lvl6pPr>
                <a:lvl7pPr marL="2724546" algn="l" defTabSz="908182" rtl="0" eaLnBrk="1" latinLnBrk="0" hangingPunct="1">
                  <a:defRPr sz="1800" kern="1200">
                    <a:solidFill>
                      <a:schemeClr val="tx1"/>
                    </a:solidFill>
                    <a:latin typeface="+mn-lt"/>
                    <a:ea typeface="+mn-ea"/>
                    <a:cs typeface="+mn-cs"/>
                  </a:defRPr>
                </a:lvl7pPr>
                <a:lvl8pPr marL="3178637" algn="l" defTabSz="908182" rtl="0" eaLnBrk="1" latinLnBrk="0" hangingPunct="1">
                  <a:defRPr sz="1800" kern="1200">
                    <a:solidFill>
                      <a:schemeClr val="tx1"/>
                    </a:solidFill>
                    <a:latin typeface="+mn-lt"/>
                    <a:ea typeface="+mn-ea"/>
                    <a:cs typeface="+mn-cs"/>
                  </a:defRPr>
                </a:lvl8pPr>
                <a:lvl9pPr marL="3632728" algn="l" defTabSz="908182" rtl="0" eaLnBrk="1" latinLnBrk="0" hangingPunct="1">
                  <a:defRPr sz="1800" kern="1200">
                    <a:solidFill>
                      <a:schemeClr val="tx1"/>
                    </a:solidFill>
                    <a:latin typeface="+mn-lt"/>
                    <a:ea typeface="+mn-ea"/>
                    <a:cs typeface="+mn-cs"/>
                  </a:defRPr>
                </a:lvl9pPr>
              </a:lstStyle>
              <a:p>
                <a:r>
                  <a:rPr lang="en-GB" sz="700" dirty="0"/>
                  <a:t>Estates</a:t>
                </a:r>
              </a:p>
            </p:txBody>
          </p:sp>
          <p:sp>
            <p:nvSpPr>
              <p:cNvPr id="71" name="TextBox 65"/>
              <p:cNvSpPr txBox="1"/>
              <p:nvPr/>
            </p:nvSpPr>
            <p:spPr>
              <a:xfrm>
                <a:off x="7044233" y="4848696"/>
                <a:ext cx="557933" cy="187735"/>
              </a:xfrm>
              <a:prstGeom prst="rect">
                <a:avLst/>
              </a:prstGeom>
              <a:solidFill>
                <a:schemeClr val="accent1">
                  <a:lumMod val="40000"/>
                  <a:lumOff val="60000"/>
                </a:schemeClr>
              </a:solidFill>
              <a:ln>
                <a:solidFill>
                  <a:srgbClr val="283A97"/>
                </a:solidFill>
                <a:prstDash val="solid"/>
              </a:ln>
            </p:spPr>
            <p:txBody>
              <a:bodyPr wrap="square" lIns="0" rIns="0" rtlCol="0">
                <a:noAutofit/>
              </a:bodyPr>
              <a:lstStyle>
                <a:defPPr>
                  <a:defRPr lang="en-US"/>
                </a:defPPr>
                <a:lvl1pPr marL="0" algn="l" defTabSz="908182" rtl="0" eaLnBrk="1" latinLnBrk="0" hangingPunct="1">
                  <a:defRPr sz="1800" kern="1200">
                    <a:solidFill>
                      <a:schemeClr val="tx1"/>
                    </a:solidFill>
                    <a:latin typeface="+mn-lt"/>
                    <a:ea typeface="+mn-ea"/>
                    <a:cs typeface="+mn-cs"/>
                  </a:defRPr>
                </a:lvl1pPr>
                <a:lvl2pPr marL="454091" algn="l" defTabSz="908182" rtl="0" eaLnBrk="1" latinLnBrk="0" hangingPunct="1">
                  <a:defRPr sz="1800" kern="1200">
                    <a:solidFill>
                      <a:schemeClr val="tx1"/>
                    </a:solidFill>
                    <a:latin typeface="+mn-lt"/>
                    <a:ea typeface="+mn-ea"/>
                    <a:cs typeface="+mn-cs"/>
                  </a:defRPr>
                </a:lvl2pPr>
                <a:lvl3pPr marL="908182" algn="l" defTabSz="908182" rtl="0" eaLnBrk="1" latinLnBrk="0" hangingPunct="1">
                  <a:defRPr sz="1800" kern="1200">
                    <a:solidFill>
                      <a:schemeClr val="tx1"/>
                    </a:solidFill>
                    <a:latin typeface="+mn-lt"/>
                    <a:ea typeface="+mn-ea"/>
                    <a:cs typeface="+mn-cs"/>
                  </a:defRPr>
                </a:lvl3pPr>
                <a:lvl4pPr marL="1362273" algn="l" defTabSz="908182" rtl="0" eaLnBrk="1" latinLnBrk="0" hangingPunct="1">
                  <a:defRPr sz="1800" kern="1200">
                    <a:solidFill>
                      <a:schemeClr val="tx1"/>
                    </a:solidFill>
                    <a:latin typeface="+mn-lt"/>
                    <a:ea typeface="+mn-ea"/>
                    <a:cs typeface="+mn-cs"/>
                  </a:defRPr>
                </a:lvl4pPr>
                <a:lvl5pPr marL="1816364" algn="l" defTabSz="908182" rtl="0" eaLnBrk="1" latinLnBrk="0" hangingPunct="1">
                  <a:defRPr sz="1800" kern="1200">
                    <a:solidFill>
                      <a:schemeClr val="tx1"/>
                    </a:solidFill>
                    <a:latin typeface="+mn-lt"/>
                    <a:ea typeface="+mn-ea"/>
                    <a:cs typeface="+mn-cs"/>
                  </a:defRPr>
                </a:lvl5pPr>
                <a:lvl6pPr marL="2270455" algn="l" defTabSz="908182" rtl="0" eaLnBrk="1" latinLnBrk="0" hangingPunct="1">
                  <a:defRPr sz="1800" kern="1200">
                    <a:solidFill>
                      <a:schemeClr val="tx1"/>
                    </a:solidFill>
                    <a:latin typeface="+mn-lt"/>
                    <a:ea typeface="+mn-ea"/>
                    <a:cs typeface="+mn-cs"/>
                  </a:defRPr>
                </a:lvl6pPr>
                <a:lvl7pPr marL="2724546" algn="l" defTabSz="908182" rtl="0" eaLnBrk="1" latinLnBrk="0" hangingPunct="1">
                  <a:defRPr sz="1800" kern="1200">
                    <a:solidFill>
                      <a:schemeClr val="tx1"/>
                    </a:solidFill>
                    <a:latin typeface="+mn-lt"/>
                    <a:ea typeface="+mn-ea"/>
                    <a:cs typeface="+mn-cs"/>
                  </a:defRPr>
                </a:lvl7pPr>
                <a:lvl8pPr marL="3178637" algn="l" defTabSz="908182" rtl="0" eaLnBrk="1" latinLnBrk="0" hangingPunct="1">
                  <a:defRPr sz="1800" kern="1200">
                    <a:solidFill>
                      <a:schemeClr val="tx1"/>
                    </a:solidFill>
                    <a:latin typeface="+mn-lt"/>
                    <a:ea typeface="+mn-ea"/>
                    <a:cs typeface="+mn-cs"/>
                  </a:defRPr>
                </a:lvl8pPr>
                <a:lvl9pPr marL="3632728" algn="l" defTabSz="908182" rtl="0" eaLnBrk="1" latinLnBrk="0" hangingPunct="1">
                  <a:defRPr sz="1800" kern="1200">
                    <a:solidFill>
                      <a:schemeClr val="tx1"/>
                    </a:solidFill>
                    <a:latin typeface="+mn-lt"/>
                    <a:ea typeface="+mn-ea"/>
                    <a:cs typeface="+mn-cs"/>
                  </a:defRPr>
                </a:lvl9pPr>
              </a:lstStyle>
              <a:p>
                <a:r>
                  <a:rPr lang="en-GB" sz="700" dirty="0"/>
                  <a:t>Workforce</a:t>
                </a:r>
              </a:p>
            </p:txBody>
          </p:sp>
          <p:sp>
            <p:nvSpPr>
              <p:cNvPr id="72" name="TextBox 66"/>
              <p:cNvSpPr txBox="1"/>
              <p:nvPr/>
            </p:nvSpPr>
            <p:spPr>
              <a:xfrm>
                <a:off x="7644081" y="4848696"/>
                <a:ext cx="557933" cy="187735"/>
              </a:xfrm>
              <a:prstGeom prst="rect">
                <a:avLst/>
              </a:prstGeom>
              <a:solidFill>
                <a:schemeClr val="accent1">
                  <a:lumMod val="40000"/>
                  <a:lumOff val="60000"/>
                </a:schemeClr>
              </a:solidFill>
              <a:ln>
                <a:solidFill>
                  <a:srgbClr val="283A97"/>
                </a:solidFill>
                <a:prstDash val="solid"/>
              </a:ln>
            </p:spPr>
            <p:txBody>
              <a:bodyPr wrap="square" lIns="0" rIns="0" rtlCol="0">
                <a:noAutofit/>
              </a:bodyPr>
              <a:lstStyle>
                <a:defPPr>
                  <a:defRPr lang="en-US"/>
                </a:defPPr>
                <a:lvl1pPr marL="0" algn="l" defTabSz="908182" rtl="0" eaLnBrk="1" latinLnBrk="0" hangingPunct="1">
                  <a:defRPr sz="1800" kern="1200">
                    <a:solidFill>
                      <a:schemeClr val="tx1"/>
                    </a:solidFill>
                    <a:latin typeface="+mn-lt"/>
                    <a:ea typeface="+mn-ea"/>
                    <a:cs typeface="+mn-cs"/>
                  </a:defRPr>
                </a:lvl1pPr>
                <a:lvl2pPr marL="454091" algn="l" defTabSz="908182" rtl="0" eaLnBrk="1" latinLnBrk="0" hangingPunct="1">
                  <a:defRPr sz="1800" kern="1200">
                    <a:solidFill>
                      <a:schemeClr val="tx1"/>
                    </a:solidFill>
                    <a:latin typeface="+mn-lt"/>
                    <a:ea typeface="+mn-ea"/>
                    <a:cs typeface="+mn-cs"/>
                  </a:defRPr>
                </a:lvl2pPr>
                <a:lvl3pPr marL="908182" algn="l" defTabSz="908182" rtl="0" eaLnBrk="1" latinLnBrk="0" hangingPunct="1">
                  <a:defRPr sz="1800" kern="1200">
                    <a:solidFill>
                      <a:schemeClr val="tx1"/>
                    </a:solidFill>
                    <a:latin typeface="+mn-lt"/>
                    <a:ea typeface="+mn-ea"/>
                    <a:cs typeface="+mn-cs"/>
                  </a:defRPr>
                </a:lvl3pPr>
                <a:lvl4pPr marL="1362273" algn="l" defTabSz="908182" rtl="0" eaLnBrk="1" latinLnBrk="0" hangingPunct="1">
                  <a:defRPr sz="1800" kern="1200">
                    <a:solidFill>
                      <a:schemeClr val="tx1"/>
                    </a:solidFill>
                    <a:latin typeface="+mn-lt"/>
                    <a:ea typeface="+mn-ea"/>
                    <a:cs typeface="+mn-cs"/>
                  </a:defRPr>
                </a:lvl4pPr>
                <a:lvl5pPr marL="1816364" algn="l" defTabSz="908182" rtl="0" eaLnBrk="1" latinLnBrk="0" hangingPunct="1">
                  <a:defRPr sz="1800" kern="1200">
                    <a:solidFill>
                      <a:schemeClr val="tx1"/>
                    </a:solidFill>
                    <a:latin typeface="+mn-lt"/>
                    <a:ea typeface="+mn-ea"/>
                    <a:cs typeface="+mn-cs"/>
                  </a:defRPr>
                </a:lvl5pPr>
                <a:lvl6pPr marL="2270455" algn="l" defTabSz="908182" rtl="0" eaLnBrk="1" latinLnBrk="0" hangingPunct="1">
                  <a:defRPr sz="1800" kern="1200">
                    <a:solidFill>
                      <a:schemeClr val="tx1"/>
                    </a:solidFill>
                    <a:latin typeface="+mn-lt"/>
                    <a:ea typeface="+mn-ea"/>
                    <a:cs typeface="+mn-cs"/>
                  </a:defRPr>
                </a:lvl6pPr>
                <a:lvl7pPr marL="2724546" algn="l" defTabSz="908182" rtl="0" eaLnBrk="1" latinLnBrk="0" hangingPunct="1">
                  <a:defRPr sz="1800" kern="1200">
                    <a:solidFill>
                      <a:schemeClr val="tx1"/>
                    </a:solidFill>
                    <a:latin typeface="+mn-lt"/>
                    <a:ea typeface="+mn-ea"/>
                    <a:cs typeface="+mn-cs"/>
                  </a:defRPr>
                </a:lvl7pPr>
                <a:lvl8pPr marL="3178637" algn="l" defTabSz="908182" rtl="0" eaLnBrk="1" latinLnBrk="0" hangingPunct="1">
                  <a:defRPr sz="1800" kern="1200">
                    <a:solidFill>
                      <a:schemeClr val="tx1"/>
                    </a:solidFill>
                    <a:latin typeface="+mn-lt"/>
                    <a:ea typeface="+mn-ea"/>
                    <a:cs typeface="+mn-cs"/>
                  </a:defRPr>
                </a:lvl8pPr>
                <a:lvl9pPr marL="3632728" algn="l" defTabSz="908182" rtl="0" eaLnBrk="1" latinLnBrk="0" hangingPunct="1">
                  <a:defRPr sz="1800" kern="1200">
                    <a:solidFill>
                      <a:schemeClr val="tx1"/>
                    </a:solidFill>
                    <a:latin typeface="+mn-lt"/>
                    <a:ea typeface="+mn-ea"/>
                    <a:cs typeface="+mn-cs"/>
                  </a:defRPr>
                </a:lvl9pPr>
              </a:lstStyle>
              <a:p>
                <a:r>
                  <a:rPr lang="en-GB" sz="700" dirty="0"/>
                  <a:t>IM&amp;T</a:t>
                </a:r>
              </a:p>
            </p:txBody>
          </p:sp>
        </p:grpSp>
        <p:sp>
          <p:nvSpPr>
            <p:cNvPr id="23" name="TextBox 67"/>
            <p:cNvSpPr txBox="1"/>
            <p:nvPr/>
          </p:nvSpPr>
          <p:spPr>
            <a:xfrm>
              <a:off x="6439365" y="4603893"/>
              <a:ext cx="1762648" cy="190222"/>
            </a:xfrm>
            <a:prstGeom prst="rect">
              <a:avLst/>
            </a:prstGeom>
            <a:solidFill>
              <a:srgbClr val="0091C9"/>
            </a:solidFill>
            <a:ln>
              <a:solidFill>
                <a:srgbClr val="283A97"/>
              </a:solidFill>
            </a:ln>
          </p:spPr>
          <p:txBody>
            <a:bodyPr wrap="square" lIns="33231" tIns="33231" rIns="33231" bIns="33231" rtlCol="0">
              <a:spAutoFit/>
            </a:bodyPr>
            <a:lstStyle>
              <a:defPPr>
                <a:defRPr lang="en-US"/>
              </a:defPPr>
              <a:lvl1pPr marL="0" algn="l" defTabSz="908182" rtl="0" eaLnBrk="1" latinLnBrk="0" hangingPunct="1">
                <a:defRPr sz="1800" kern="1200">
                  <a:solidFill>
                    <a:schemeClr val="tx1"/>
                  </a:solidFill>
                  <a:latin typeface="+mn-lt"/>
                  <a:ea typeface="+mn-ea"/>
                  <a:cs typeface="+mn-cs"/>
                </a:defRPr>
              </a:lvl1pPr>
              <a:lvl2pPr marL="454091" algn="l" defTabSz="908182" rtl="0" eaLnBrk="1" latinLnBrk="0" hangingPunct="1">
                <a:defRPr sz="1800" kern="1200">
                  <a:solidFill>
                    <a:schemeClr val="tx1"/>
                  </a:solidFill>
                  <a:latin typeface="+mn-lt"/>
                  <a:ea typeface="+mn-ea"/>
                  <a:cs typeface="+mn-cs"/>
                </a:defRPr>
              </a:lvl2pPr>
              <a:lvl3pPr marL="908182" algn="l" defTabSz="908182" rtl="0" eaLnBrk="1" latinLnBrk="0" hangingPunct="1">
                <a:defRPr sz="1800" kern="1200">
                  <a:solidFill>
                    <a:schemeClr val="tx1"/>
                  </a:solidFill>
                  <a:latin typeface="+mn-lt"/>
                  <a:ea typeface="+mn-ea"/>
                  <a:cs typeface="+mn-cs"/>
                </a:defRPr>
              </a:lvl3pPr>
              <a:lvl4pPr marL="1362273" algn="l" defTabSz="908182" rtl="0" eaLnBrk="1" latinLnBrk="0" hangingPunct="1">
                <a:defRPr sz="1800" kern="1200">
                  <a:solidFill>
                    <a:schemeClr val="tx1"/>
                  </a:solidFill>
                  <a:latin typeface="+mn-lt"/>
                  <a:ea typeface="+mn-ea"/>
                  <a:cs typeface="+mn-cs"/>
                </a:defRPr>
              </a:lvl4pPr>
              <a:lvl5pPr marL="1816364" algn="l" defTabSz="908182" rtl="0" eaLnBrk="1" latinLnBrk="0" hangingPunct="1">
                <a:defRPr sz="1800" kern="1200">
                  <a:solidFill>
                    <a:schemeClr val="tx1"/>
                  </a:solidFill>
                  <a:latin typeface="+mn-lt"/>
                  <a:ea typeface="+mn-ea"/>
                  <a:cs typeface="+mn-cs"/>
                </a:defRPr>
              </a:lvl5pPr>
              <a:lvl6pPr marL="2270455" algn="l" defTabSz="908182" rtl="0" eaLnBrk="1" latinLnBrk="0" hangingPunct="1">
                <a:defRPr sz="1800" kern="1200">
                  <a:solidFill>
                    <a:schemeClr val="tx1"/>
                  </a:solidFill>
                  <a:latin typeface="+mn-lt"/>
                  <a:ea typeface="+mn-ea"/>
                  <a:cs typeface="+mn-cs"/>
                </a:defRPr>
              </a:lvl6pPr>
              <a:lvl7pPr marL="2724546" algn="l" defTabSz="908182" rtl="0" eaLnBrk="1" latinLnBrk="0" hangingPunct="1">
                <a:defRPr sz="1800" kern="1200">
                  <a:solidFill>
                    <a:schemeClr val="tx1"/>
                  </a:solidFill>
                  <a:latin typeface="+mn-lt"/>
                  <a:ea typeface="+mn-ea"/>
                  <a:cs typeface="+mn-cs"/>
                </a:defRPr>
              </a:lvl7pPr>
              <a:lvl8pPr marL="3178637" algn="l" defTabSz="908182" rtl="0" eaLnBrk="1" latinLnBrk="0" hangingPunct="1">
                <a:defRPr sz="1800" kern="1200">
                  <a:solidFill>
                    <a:schemeClr val="tx1"/>
                  </a:solidFill>
                  <a:latin typeface="+mn-lt"/>
                  <a:ea typeface="+mn-ea"/>
                  <a:cs typeface="+mn-cs"/>
                </a:defRPr>
              </a:lvl8pPr>
              <a:lvl9pPr marL="3632728" algn="l" defTabSz="908182" rtl="0" eaLnBrk="1" latinLnBrk="0" hangingPunct="1">
                <a:defRPr sz="1800" kern="1200">
                  <a:solidFill>
                    <a:schemeClr val="tx1"/>
                  </a:solidFill>
                  <a:latin typeface="+mn-lt"/>
                  <a:ea typeface="+mn-ea"/>
                  <a:cs typeface="+mn-cs"/>
                </a:defRPr>
              </a:lvl9pPr>
            </a:lstStyle>
            <a:p>
              <a:pPr algn="ctr">
                <a:defRPr/>
              </a:pPr>
              <a:r>
                <a:rPr lang="en-GB" sz="800" b="1" kern="0" dirty="0">
                  <a:solidFill>
                    <a:srgbClr val="FFFFFF"/>
                  </a:solidFill>
                  <a:latin typeface="Arial"/>
                </a:rPr>
                <a:t>Enablers</a:t>
              </a:r>
            </a:p>
          </p:txBody>
        </p:sp>
        <p:cxnSp>
          <p:nvCxnSpPr>
            <p:cNvPr id="24" name="Straight Connector 23"/>
            <p:cNvCxnSpPr>
              <a:stCxn id="32" idx="0"/>
              <a:endCxn id="80" idx="2"/>
            </p:cNvCxnSpPr>
            <p:nvPr/>
          </p:nvCxnSpPr>
          <p:spPr>
            <a:xfrm flipV="1">
              <a:off x="3599812" y="4389561"/>
              <a:ext cx="0" cy="218060"/>
            </a:xfrm>
            <a:prstGeom prst="line">
              <a:avLst/>
            </a:prstGeom>
            <a:ln w="6350">
              <a:prstDash val="dash"/>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a:stCxn id="23" idx="0"/>
              <a:endCxn id="74" idx="2"/>
            </p:cNvCxnSpPr>
            <p:nvPr/>
          </p:nvCxnSpPr>
          <p:spPr>
            <a:xfrm flipH="1" flipV="1">
              <a:off x="7320687" y="4349205"/>
              <a:ext cx="2" cy="254688"/>
            </a:xfrm>
            <a:prstGeom prst="line">
              <a:avLst/>
            </a:prstGeom>
            <a:ln w="6350">
              <a:solidFill>
                <a:schemeClr val="accent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6" name="Elbow Connector 25"/>
            <p:cNvCxnSpPr>
              <a:stCxn id="32" idx="0"/>
              <a:endCxn id="82" idx="2"/>
            </p:cNvCxnSpPr>
            <p:nvPr/>
          </p:nvCxnSpPr>
          <p:spPr>
            <a:xfrm rot="5400000" flipH="1" flipV="1">
              <a:off x="4407237" y="3556914"/>
              <a:ext cx="243282" cy="1858133"/>
            </a:xfrm>
            <a:prstGeom prst="bentConnector3">
              <a:avLst>
                <a:gd name="adj1" fmla="val 50000"/>
              </a:avLst>
            </a:prstGeom>
            <a:ln w="635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7" name="Elbow Connector 26"/>
            <p:cNvCxnSpPr>
              <a:stCxn id="23" idx="0"/>
              <a:endCxn id="82" idx="2"/>
            </p:cNvCxnSpPr>
            <p:nvPr/>
          </p:nvCxnSpPr>
          <p:spPr>
            <a:xfrm rot="16200000" flipV="1">
              <a:off x="6269540" y="3552744"/>
              <a:ext cx="239554" cy="1862744"/>
            </a:xfrm>
            <a:prstGeom prst="bentConnector3">
              <a:avLst>
                <a:gd name="adj1" fmla="val 50000"/>
              </a:avLst>
            </a:prstGeom>
            <a:ln w="635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a:stCxn id="75" idx="0"/>
              <a:endCxn id="82" idx="2"/>
            </p:cNvCxnSpPr>
            <p:nvPr/>
          </p:nvCxnSpPr>
          <p:spPr>
            <a:xfrm flipH="1" flipV="1">
              <a:off x="5457945" y="4364339"/>
              <a:ext cx="2" cy="240658"/>
            </a:xfrm>
            <a:prstGeom prst="line">
              <a:avLst/>
            </a:prstGeom>
            <a:ln w="635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9" name="TextBox 43"/>
            <p:cNvSpPr txBox="1"/>
            <p:nvPr/>
          </p:nvSpPr>
          <p:spPr>
            <a:xfrm>
              <a:off x="4629091" y="2000499"/>
              <a:ext cx="900000" cy="309600"/>
            </a:xfrm>
            <a:prstGeom prst="rect">
              <a:avLst/>
            </a:prstGeom>
            <a:solidFill>
              <a:srgbClr val="FFFFFF"/>
            </a:solidFill>
            <a:ln>
              <a:solidFill>
                <a:srgbClr val="000000"/>
              </a:solidFill>
            </a:ln>
          </p:spPr>
          <p:txBody>
            <a:bodyPr wrap="square" lIns="0" rIns="0" rtlCol="0" anchor="ctr">
              <a:noAutofit/>
            </a:bodyPr>
            <a:lstStyle>
              <a:defPPr>
                <a:defRPr lang="en-US"/>
              </a:defPPr>
              <a:lvl1pPr marL="0" algn="l" defTabSz="908182" rtl="0" eaLnBrk="1" latinLnBrk="0" hangingPunct="1">
                <a:defRPr sz="1800" kern="1200">
                  <a:solidFill>
                    <a:schemeClr val="tx1"/>
                  </a:solidFill>
                  <a:latin typeface="+mn-lt"/>
                  <a:ea typeface="+mn-ea"/>
                  <a:cs typeface="+mn-cs"/>
                </a:defRPr>
              </a:lvl1pPr>
              <a:lvl2pPr marL="454091" algn="l" defTabSz="908182" rtl="0" eaLnBrk="1" latinLnBrk="0" hangingPunct="1">
                <a:defRPr sz="1800" kern="1200">
                  <a:solidFill>
                    <a:schemeClr val="tx1"/>
                  </a:solidFill>
                  <a:latin typeface="+mn-lt"/>
                  <a:ea typeface="+mn-ea"/>
                  <a:cs typeface="+mn-cs"/>
                </a:defRPr>
              </a:lvl2pPr>
              <a:lvl3pPr marL="908182" algn="l" defTabSz="908182" rtl="0" eaLnBrk="1" latinLnBrk="0" hangingPunct="1">
                <a:defRPr sz="1800" kern="1200">
                  <a:solidFill>
                    <a:schemeClr val="tx1"/>
                  </a:solidFill>
                  <a:latin typeface="+mn-lt"/>
                  <a:ea typeface="+mn-ea"/>
                  <a:cs typeface="+mn-cs"/>
                </a:defRPr>
              </a:lvl3pPr>
              <a:lvl4pPr marL="1362273" algn="l" defTabSz="908182" rtl="0" eaLnBrk="1" latinLnBrk="0" hangingPunct="1">
                <a:defRPr sz="1800" kern="1200">
                  <a:solidFill>
                    <a:schemeClr val="tx1"/>
                  </a:solidFill>
                  <a:latin typeface="+mn-lt"/>
                  <a:ea typeface="+mn-ea"/>
                  <a:cs typeface="+mn-cs"/>
                </a:defRPr>
              </a:lvl4pPr>
              <a:lvl5pPr marL="1816364" algn="l" defTabSz="908182" rtl="0" eaLnBrk="1" latinLnBrk="0" hangingPunct="1">
                <a:defRPr sz="1800" kern="1200">
                  <a:solidFill>
                    <a:schemeClr val="tx1"/>
                  </a:solidFill>
                  <a:latin typeface="+mn-lt"/>
                  <a:ea typeface="+mn-ea"/>
                  <a:cs typeface="+mn-cs"/>
                </a:defRPr>
              </a:lvl5pPr>
              <a:lvl6pPr marL="2270455" algn="l" defTabSz="908182" rtl="0" eaLnBrk="1" latinLnBrk="0" hangingPunct="1">
                <a:defRPr sz="1800" kern="1200">
                  <a:solidFill>
                    <a:schemeClr val="tx1"/>
                  </a:solidFill>
                  <a:latin typeface="+mn-lt"/>
                  <a:ea typeface="+mn-ea"/>
                  <a:cs typeface="+mn-cs"/>
                </a:defRPr>
              </a:lvl6pPr>
              <a:lvl7pPr marL="2724546" algn="l" defTabSz="908182" rtl="0" eaLnBrk="1" latinLnBrk="0" hangingPunct="1">
                <a:defRPr sz="1800" kern="1200">
                  <a:solidFill>
                    <a:schemeClr val="tx1"/>
                  </a:solidFill>
                  <a:latin typeface="+mn-lt"/>
                  <a:ea typeface="+mn-ea"/>
                  <a:cs typeface="+mn-cs"/>
                </a:defRPr>
              </a:lvl7pPr>
              <a:lvl8pPr marL="3178637" algn="l" defTabSz="908182" rtl="0" eaLnBrk="1" latinLnBrk="0" hangingPunct="1">
                <a:defRPr sz="1800" kern="1200">
                  <a:solidFill>
                    <a:schemeClr val="tx1"/>
                  </a:solidFill>
                  <a:latin typeface="+mn-lt"/>
                  <a:ea typeface="+mn-ea"/>
                  <a:cs typeface="+mn-cs"/>
                </a:defRPr>
              </a:lvl8pPr>
              <a:lvl9pPr marL="3632728" algn="l" defTabSz="908182" rtl="0" eaLnBrk="1" latinLnBrk="0" hangingPunct="1">
                <a:defRPr sz="1800" kern="1200">
                  <a:solidFill>
                    <a:schemeClr val="tx1"/>
                  </a:solidFill>
                  <a:latin typeface="+mn-lt"/>
                  <a:ea typeface="+mn-ea"/>
                  <a:cs typeface="+mn-cs"/>
                </a:defRPr>
              </a:lvl9pPr>
            </a:lstStyle>
            <a:p>
              <a:pPr algn="ctr">
                <a:defRPr/>
              </a:pPr>
              <a:r>
                <a:rPr lang="en-GB" sz="700" b="1" kern="0" dirty="0">
                  <a:solidFill>
                    <a:srgbClr val="000000"/>
                  </a:solidFill>
                  <a:latin typeface="Arial"/>
                </a:rPr>
                <a:t>Trust </a:t>
              </a:r>
              <a:r>
                <a:rPr lang="en-GB" sz="700" b="1" kern="0" dirty="0" smtClean="0">
                  <a:solidFill>
                    <a:srgbClr val="000000"/>
                  </a:solidFill>
                  <a:latin typeface="Arial"/>
                </a:rPr>
                <a:t>boards</a:t>
              </a:r>
              <a:endParaRPr lang="en-GB" sz="700" b="1" kern="0" dirty="0">
                <a:solidFill>
                  <a:srgbClr val="000000"/>
                </a:solidFill>
                <a:latin typeface="Arial"/>
              </a:endParaRPr>
            </a:p>
          </p:txBody>
        </p:sp>
        <p:cxnSp>
          <p:nvCxnSpPr>
            <p:cNvPr id="30" name="Elbow Connector 29"/>
            <p:cNvCxnSpPr>
              <a:stCxn id="77" idx="0"/>
              <a:endCxn id="29" idx="2"/>
            </p:cNvCxnSpPr>
            <p:nvPr/>
          </p:nvCxnSpPr>
          <p:spPr>
            <a:xfrm rot="16200000" flipV="1">
              <a:off x="5231868" y="2157323"/>
              <a:ext cx="171037" cy="476590"/>
            </a:xfrm>
            <a:prstGeom prst="bentConnector3">
              <a:avLst>
                <a:gd name="adj1" fmla="val 50000"/>
              </a:avLst>
            </a:prstGeom>
            <a:ln w="635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a:stCxn id="14" idx="3"/>
            </p:cNvCxnSpPr>
            <p:nvPr/>
          </p:nvCxnSpPr>
          <p:spPr>
            <a:xfrm>
              <a:off x="3533098" y="2913301"/>
              <a:ext cx="619154" cy="0"/>
            </a:xfrm>
            <a:prstGeom prst="line">
              <a:avLst/>
            </a:prstGeom>
            <a:ln w="635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32" name="TextBox 57"/>
            <p:cNvSpPr txBox="1"/>
            <p:nvPr/>
          </p:nvSpPr>
          <p:spPr>
            <a:xfrm>
              <a:off x="2706257" y="4607621"/>
              <a:ext cx="1787110" cy="190222"/>
            </a:xfrm>
            <a:prstGeom prst="rect">
              <a:avLst/>
            </a:prstGeom>
            <a:solidFill>
              <a:srgbClr val="0091C9"/>
            </a:solidFill>
            <a:ln>
              <a:solidFill>
                <a:srgbClr val="283A97"/>
              </a:solidFill>
            </a:ln>
          </p:spPr>
          <p:txBody>
            <a:bodyPr wrap="square" lIns="33231" tIns="33231" rIns="33231" bIns="33231" rtlCol="0">
              <a:spAutoFit/>
            </a:bodyPr>
            <a:lstStyle>
              <a:defPPr>
                <a:defRPr lang="en-US"/>
              </a:defPPr>
              <a:lvl1pPr marL="0" algn="l" defTabSz="908182" rtl="0" eaLnBrk="1" latinLnBrk="0" hangingPunct="1">
                <a:defRPr sz="1800" kern="1200">
                  <a:solidFill>
                    <a:schemeClr val="tx1"/>
                  </a:solidFill>
                  <a:latin typeface="+mn-lt"/>
                  <a:ea typeface="+mn-ea"/>
                  <a:cs typeface="+mn-cs"/>
                </a:defRPr>
              </a:lvl1pPr>
              <a:lvl2pPr marL="454091" algn="l" defTabSz="908182" rtl="0" eaLnBrk="1" latinLnBrk="0" hangingPunct="1">
                <a:defRPr sz="1800" kern="1200">
                  <a:solidFill>
                    <a:schemeClr val="tx1"/>
                  </a:solidFill>
                  <a:latin typeface="+mn-lt"/>
                  <a:ea typeface="+mn-ea"/>
                  <a:cs typeface="+mn-cs"/>
                </a:defRPr>
              </a:lvl2pPr>
              <a:lvl3pPr marL="908182" algn="l" defTabSz="908182" rtl="0" eaLnBrk="1" latinLnBrk="0" hangingPunct="1">
                <a:defRPr sz="1800" kern="1200">
                  <a:solidFill>
                    <a:schemeClr val="tx1"/>
                  </a:solidFill>
                  <a:latin typeface="+mn-lt"/>
                  <a:ea typeface="+mn-ea"/>
                  <a:cs typeface="+mn-cs"/>
                </a:defRPr>
              </a:lvl3pPr>
              <a:lvl4pPr marL="1362273" algn="l" defTabSz="908182" rtl="0" eaLnBrk="1" latinLnBrk="0" hangingPunct="1">
                <a:defRPr sz="1800" kern="1200">
                  <a:solidFill>
                    <a:schemeClr val="tx1"/>
                  </a:solidFill>
                  <a:latin typeface="+mn-lt"/>
                  <a:ea typeface="+mn-ea"/>
                  <a:cs typeface="+mn-cs"/>
                </a:defRPr>
              </a:lvl4pPr>
              <a:lvl5pPr marL="1816364" algn="l" defTabSz="908182" rtl="0" eaLnBrk="1" latinLnBrk="0" hangingPunct="1">
                <a:defRPr sz="1800" kern="1200">
                  <a:solidFill>
                    <a:schemeClr val="tx1"/>
                  </a:solidFill>
                  <a:latin typeface="+mn-lt"/>
                  <a:ea typeface="+mn-ea"/>
                  <a:cs typeface="+mn-cs"/>
                </a:defRPr>
              </a:lvl5pPr>
              <a:lvl6pPr marL="2270455" algn="l" defTabSz="908182" rtl="0" eaLnBrk="1" latinLnBrk="0" hangingPunct="1">
                <a:defRPr sz="1800" kern="1200">
                  <a:solidFill>
                    <a:schemeClr val="tx1"/>
                  </a:solidFill>
                  <a:latin typeface="+mn-lt"/>
                  <a:ea typeface="+mn-ea"/>
                  <a:cs typeface="+mn-cs"/>
                </a:defRPr>
              </a:lvl6pPr>
              <a:lvl7pPr marL="2724546" algn="l" defTabSz="908182" rtl="0" eaLnBrk="1" latinLnBrk="0" hangingPunct="1">
                <a:defRPr sz="1800" kern="1200">
                  <a:solidFill>
                    <a:schemeClr val="tx1"/>
                  </a:solidFill>
                  <a:latin typeface="+mn-lt"/>
                  <a:ea typeface="+mn-ea"/>
                  <a:cs typeface="+mn-cs"/>
                </a:defRPr>
              </a:lvl7pPr>
              <a:lvl8pPr marL="3178637" algn="l" defTabSz="908182" rtl="0" eaLnBrk="1" latinLnBrk="0" hangingPunct="1">
                <a:defRPr sz="1800" kern="1200">
                  <a:solidFill>
                    <a:schemeClr val="tx1"/>
                  </a:solidFill>
                  <a:latin typeface="+mn-lt"/>
                  <a:ea typeface="+mn-ea"/>
                  <a:cs typeface="+mn-cs"/>
                </a:defRPr>
              </a:lvl8pPr>
              <a:lvl9pPr marL="3632728" algn="l" defTabSz="908182" rtl="0" eaLnBrk="1" latinLnBrk="0" hangingPunct="1">
                <a:defRPr sz="1800" kern="1200">
                  <a:solidFill>
                    <a:schemeClr val="tx1"/>
                  </a:solidFill>
                  <a:latin typeface="+mn-lt"/>
                  <a:ea typeface="+mn-ea"/>
                  <a:cs typeface="+mn-cs"/>
                </a:defRPr>
              </a:lvl9pPr>
            </a:lstStyle>
            <a:p>
              <a:pPr algn="ctr">
                <a:defRPr/>
              </a:pPr>
              <a:r>
                <a:rPr lang="en-GB" sz="800" b="1" kern="0" dirty="0">
                  <a:solidFill>
                    <a:srgbClr val="FFFFFF"/>
                  </a:solidFill>
                  <a:latin typeface="Arial"/>
                </a:rPr>
                <a:t>System redesign</a:t>
              </a:r>
            </a:p>
          </p:txBody>
        </p:sp>
        <p:sp>
          <p:nvSpPr>
            <p:cNvPr id="33" name="TextBox 61"/>
            <p:cNvSpPr txBox="1"/>
            <p:nvPr/>
          </p:nvSpPr>
          <p:spPr>
            <a:xfrm>
              <a:off x="3160360" y="5086889"/>
              <a:ext cx="424800" cy="216000"/>
            </a:xfrm>
            <a:prstGeom prst="rect">
              <a:avLst/>
            </a:prstGeom>
            <a:solidFill>
              <a:schemeClr val="accent1">
                <a:lumMod val="40000"/>
                <a:lumOff val="60000"/>
              </a:schemeClr>
            </a:solidFill>
            <a:ln>
              <a:solidFill>
                <a:srgbClr val="283A97"/>
              </a:solidFill>
              <a:prstDash val="solid"/>
            </a:ln>
          </p:spPr>
          <p:txBody>
            <a:bodyPr wrap="square" lIns="0" rIns="0" rtlCol="0">
              <a:noAutofit/>
            </a:bodyPr>
            <a:lstStyle>
              <a:defPPr>
                <a:defRPr lang="en-US"/>
              </a:defPPr>
              <a:lvl1pPr marL="0" algn="l" defTabSz="908182" rtl="0" eaLnBrk="1" latinLnBrk="0" hangingPunct="1">
                <a:defRPr sz="1800" kern="1200">
                  <a:solidFill>
                    <a:schemeClr val="tx1"/>
                  </a:solidFill>
                  <a:latin typeface="+mn-lt"/>
                  <a:ea typeface="+mn-ea"/>
                  <a:cs typeface="+mn-cs"/>
                </a:defRPr>
              </a:lvl1pPr>
              <a:lvl2pPr marL="454091" algn="l" defTabSz="908182" rtl="0" eaLnBrk="1" latinLnBrk="0" hangingPunct="1">
                <a:defRPr sz="1800" kern="1200">
                  <a:solidFill>
                    <a:schemeClr val="tx1"/>
                  </a:solidFill>
                  <a:latin typeface="+mn-lt"/>
                  <a:ea typeface="+mn-ea"/>
                  <a:cs typeface="+mn-cs"/>
                </a:defRPr>
              </a:lvl2pPr>
              <a:lvl3pPr marL="908182" algn="l" defTabSz="908182" rtl="0" eaLnBrk="1" latinLnBrk="0" hangingPunct="1">
                <a:defRPr sz="1800" kern="1200">
                  <a:solidFill>
                    <a:schemeClr val="tx1"/>
                  </a:solidFill>
                  <a:latin typeface="+mn-lt"/>
                  <a:ea typeface="+mn-ea"/>
                  <a:cs typeface="+mn-cs"/>
                </a:defRPr>
              </a:lvl3pPr>
              <a:lvl4pPr marL="1362273" algn="l" defTabSz="908182" rtl="0" eaLnBrk="1" latinLnBrk="0" hangingPunct="1">
                <a:defRPr sz="1800" kern="1200">
                  <a:solidFill>
                    <a:schemeClr val="tx1"/>
                  </a:solidFill>
                  <a:latin typeface="+mn-lt"/>
                  <a:ea typeface="+mn-ea"/>
                  <a:cs typeface="+mn-cs"/>
                </a:defRPr>
              </a:lvl4pPr>
              <a:lvl5pPr marL="1816364" algn="l" defTabSz="908182" rtl="0" eaLnBrk="1" latinLnBrk="0" hangingPunct="1">
                <a:defRPr sz="1800" kern="1200">
                  <a:solidFill>
                    <a:schemeClr val="tx1"/>
                  </a:solidFill>
                  <a:latin typeface="+mn-lt"/>
                  <a:ea typeface="+mn-ea"/>
                  <a:cs typeface="+mn-cs"/>
                </a:defRPr>
              </a:lvl5pPr>
              <a:lvl6pPr marL="2270455" algn="l" defTabSz="908182" rtl="0" eaLnBrk="1" latinLnBrk="0" hangingPunct="1">
                <a:defRPr sz="1800" kern="1200">
                  <a:solidFill>
                    <a:schemeClr val="tx1"/>
                  </a:solidFill>
                  <a:latin typeface="+mn-lt"/>
                  <a:ea typeface="+mn-ea"/>
                  <a:cs typeface="+mn-cs"/>
                </a:defRPr>
              </a:lvl6pPr>
              <a:lvl7pPr marL="2724546" algn="l" defTabSz="908182" rtl="0" eaLnBrk="1" latinLnBrk="0" hangingPunct="1">
                <a:defRPr sz="1800" kern="1200">
                  <a:solidFill>
                    <a:schemeClr val="tx1"/>
                  </a:solidFill>
                  <a:latin typeface="+mn-lt"/>
                  <a:ea typeface="+mn-ea"/>
                  <a:cs typeface="+mn-cs"/>
                </a:defRPr>
              </a:lvl7pPr>
              <a:lvl8pPr marL="3178637" algn="l" defTabSz="908182" rtl="0" eaLnBrk="1" latinLnBrk="0" hangingPunct="1">
                <a:defRPr sz="1800" kern="1200">
                  <a:solidFill>
                    <a:schemeClr val="tx1"/>
                  </a:solidFill>
                  <a:latin typeface="+mn-lt"/>
                  <a:ea typeface="+mn-ea"/>
                  <a:cs typeface="+mn-cs"/>
                </a:defRPr>
              </a:lvl8pPr>
              <a:lvl9pPr marL="3632728" algn="l" defTabSz="908182" rtl="0" eaLnBrk="1" latinLnBrk="0" hangingPunct="1">
                <a:defRPr sz="1800" kern="1200">
                  <a:solidFill>
                    <a:schemeClr val="tx1"/>
                  </a:solidFill>
                  <a:latin typeface="+mn-lt"/>
                  <a:ea typeface="+mn-ea"/>
                  <a:cs typeface="+mn-cs"/>
                </a:defRPr>
              </a:lvl9pPr>
            </a:lstStyle>
            <a:p>
              <a:r>
                <a:rPr lang="en-GB" sz="700" dirty="0"/>
                <a:t>CBC</a:t>
              </a:r>
            </a:p>
          </p:txBody>
        </p:sp>
        <p:sp>
          <p:nvSpPr>
            <p:cNvPr id="34" name="TextBox 62"/>
            <p:cNvSpPr txBox="1"/>
            <p:nvPr/>
          </p:nvSpPr>
          <p:spPr>
            <a:xfrm>
              <a:off x="3614463" y="5086889"/>
              <a:ext cx="424800" cy="216000"/>
            </a:xfrm>
            <a:prstGeom prst="rect">
              <a:avLst/>
            </a:prstGeom>
            <a:solidFill>
              <a:schemeClr val="accent1">
                <a:lumMod val="40000"/>
                <a:lumOff val="60000"/>
              </a:schemeClr>
            </a:solidFill>
            <a:ln>
              <a:solidFill>
                <a:srgbClr val="283A97"/>
              </a:solidFill>
              <a:prstDash val="solid"/>
            </a:ln>
          </p:spPr>
          <p:txBody>
            <a:bodyPr wrap="square" lIns="0" rIns="0" rtlCol="0">
              <a:noAutofit/>
            </a:bodyPr>
            <a:lstStyle>
              <a:defPPr>
                <a:defRPr lang="en-US"/>
              </a:defPPr>
              <a:lvl1pPr marL="0" algn="l" defTabSz="908182" rtl="0" eaLnBrk="1" latinLnBrk="0" hangingPunct="1">
                <a:defRPr sz="1800" kern="1200">
                  <a:solidFill>
                    <a:schemeClr val="tx1"/>
                  </a:solidFill>
                  <a:latin typeface="+mn-lt"/>
                  <a:ea typeface="+mn-ea"/>
                  <a:cs typeface="+mn-cs"/>
                </a:defRPr>
              </a:lvl1pPr>
              <a:lvl2pPr marL="454091" algn="l" defTabSz="908182" rtl="0" eaLnBrk="1" latinLnBrk="0" hangingPunct="1">
                <a:defRPr sz="1800" kern="1200">
                  <a:solidFill>
                    <a:schemeClr val="tx1"/>
                  </a:solidFill>
                  <a:latin typeface="+mn-lt"/>
                  <a:ea typeface="+mn-ea"/>
                  <a:cs typeface="+mn-cs"/>
                </a:defRPr>
              </a:lvl2pPr>
              <a:lvl3pPr marL="908182" algn="l" defTabSz="908182" rtl="0" eaLnBrk="1" latinLnBrk="0" hangingPunct="1">
                <a:defRPr sz="1800" kern="1200">
                  <a:solidFill>
                    <a:schemeClr val="tx1"/>
                  </a:solidFill>
                  <a:latin typeface="+mn-lt"/>
                  <a:ea typeface="+mn-ea"/>
                  <a:cs typeface="+mn-cs"/>
                </a:defRPr>
              </a:lvl3pPr>
              <a:lvl4pPr marL="1362273" algn="l" defTabSz="908182" rtl="0" eaLnBrk="1" latinLnBrk="0" hangingPunct="1">
                <a:defRPr sz="1800" kern="1200">
                  <a:solidFill>
                    <a:schemeClr val="tx1"/>
                  </a:solidFill>
                  <a:latin typeface="+mn-lt"/>
                  <a:ea typeface="+mn-ea"/>
                  <a:cs typeface="+mn-cs"/>
                </a:defRPr>
              </a:lvl4pPr>
              <a:lvl5pPr marL="1816364" algn="l" defTabSz="908182" rtl="0" eaLnBrk="1" latinLnBrk="0" hangingPunct="1">
                <a:defRPr sz="1800" kern="1200">
                  <a:solidFill>
                    <a:schemeClr val="tx1"/>
                  </a:solidFill>
                  <a:latin typeface="+mn-lt"/>
                  <a:ea typeface="+mn-ea"/>
                  <a:cs typeface="+mn-cs"/>
                </a:defRPr>
              </a:lvl5pPr>
              <a:lvl6pPr marL="2270455" algn="l" defTabSz="908182" rtl="0" eaLnBrk="1" latinLnBrk="0" hangingPunct="1">
                <a:defRPr sz="1800" kern="1200">
                  <a:solidFill>
                    <a:schemeClr val="tx1"/>
                  </a:solidFill>
                  <a:latin typeface="+mn-lt"/>
                  <a:ea typeface="+mn-ea"/>
                  <a:cs typeface="+mn-cs"/>
                </a:defRPr>
              </a:lvl6pPr>
              <a:lvl7pPr marL="2724546" algn="l" defTabSz="908182" rtl="0" eaLnBrk="1" latinLnBrk="0" hangingPunct="1">
                <a:defRPr sz="1800" kern="1200">
                  <a:solidFill>
                    <a:schemeClr val="tx1"/>
                  </a:solidFill>
                  <a:latin typeface="+mn-lt"/>
                  <a:ea typeface="+mn-ea"/>
                  <a:cs typeface="+mn-cs"/>
                </a:defRPr>
              </a:lvl7pPr>
              <a:lvl8pPr marL="3178637" algn="l" defTabSz="908182" rtl="0" eaLnBrk="1" latinLnBrk="0" hangingPunct="1">
                <a:defRPr sz="1800" kern="1200">
                  <a:solidFill>
                    <a:schemeClr val="tx1"/>
                  </a:solidFill>
                  <a:latin typeface="+mn-lt"/>
                  <a:ea typeface="+mn-ea"/>
                  <a:cs typeface="+mn-cs"/>
                </a:defRPr>
              </a:lvl8pPr>
              <a:lvl9pPr marL="3632728" algn="l" defTabSz="908182" rtl="0" eaLnBrk="1" latinLnBrk="0" hangingPunct="1">
                <a:defRPr sz="1800" kern="1200">
                  <a:solidFill>
                    <a:schemeClr val="tx1"/>
                  </a:solidFill>
                  <a:latin typeface="+mn-lt"/>
                  <a:ea typeface="+mn-ea"/>
                  <a:cs typeface="+mn-cs"/>
                </a:defRPr>
              </a:lvl9pPr>
            </a:lstStyle>
            <a:p>
              <a:r>
                <a:rPr lang="en-GB" sz="700" dirty="0"/>
                <a:t>CYP</a:t>
              </a:r>
            </a:p>
          </p:txBody>
        </p:sp>
        <p:sp>
          <p:nvSpPr>
            <p:cNvPr id="35" name="TextBox 63"/>
            <p:cNvSpPr txBox="1"/>
            <p:nvPr/>
          </p:nvSpPr>
          <p:spPr>
            <a:xfrm>
              <a:off x="4068567" y="5084616"/>
              <a:ext cx="424800" cy="216000"/>
            </a:xfrm>
            <a:prstGeom prst="rect">
              <a:avLst/>
            </a:prstGeom>
            <a:solidFill>
              <a:schemeClr val="accent1">
                <a:lumMod val="40000"/>
                <a:lumOff val="60000"/>
              </a:schemeClr>
            </a:solidFill>
            <a:ln>
              <a:solidFill>
                <a:srgbClr val="283A97"/>
              </a:solidFill>
              <a:prstDash val="solid"/>
            </a:ln>
          </p:spPr>
          <p:txBody>
            <a:bodyPr wrap="square" lIns="0" rIns="0" rtlCol="0">
              <a:noAutofit/>
            </a:bodyPr>
            <a:lstStyle>
              <a:defPPr>
                <a:defRPr lang="en-US"/>
              </a:defPPr>
              <a:lvl1pPr marL="0" algn="l" defTabSz="908182" rtl="0" eaLnBrk="1" latinLnBrk="0" hangingPunct="1">
                <a:defRPr sz="1800" kern="1200">
                  <a:solidFill>
                    <a:schemeClr val="tx1"/>
                  </a:solidFill>
                  <a:latin typeface="+mn-lt"/>
                  <a:ea typeface="+mn-ea"/>
                  <a:cs typeface="+mn-cs"/>
                </a:defRPr>
              </a:lvl1pPr>
              <a:lvl2pPr marL="454091" algn="l" defTabSz="908182" rtl="0" eaLnBrk="1" latinLnBrk="0" hangingPunct="1">
                <a:defRPr sz="1800" kern="1200">
                  <a:solidFill>
                    <a:schemeClr val="tx1"/>
                  </a:solidFill>
                  <a:latin typeface="+mn-lt"/>
                  <a:ea typeface="+mn-ea"/>
                  <a:cs typeface="+mn-cs"/>
                </a:defRPr>
              </a:lvl2pPr>
              <a:lvl3pPr marL="908182" algn="l" defTabSz="908182" rtl="0" eaLnBrk="1" latinLnBrk="0" hangingPunct="1">
                <a:defRPr sz="1800" kern="1200">
                  <a:solidFill>
                    <a:schemeClr val="tx1"/>
                  </a:solidFill>
                  <a:latin typeface="+mn-lt"/>
                  <a:ea typeface="+mn-ea"/>
                  <a:cs typeface="+mn-cs"/>
                </a:defRPr>
              </a:lvl3pPr>
              <a:lvl4pPr marL="1362273" algn="l" defTabSz="908182" rtl="0" eaLnBrk="1" latinLnBrk="0" hangingPunct="1">
                <a:defRPr sz="1800" kern="1200">
                  <a:solidFill>
                    <a:schemeClr val="tx1"/>
                  </a:solidFill>
                  <a:latin typeface="+mn-lt"/>
                  <a:ea typeface="+mn-ea"/>
                  <a:cs typeface="+mn-cs"/>
                </a:defRPr>
              </a:lvl4pPr>
              <a:lvl5pPr marL="1816364" algn="l" defTabSz="908182" rtl="0" eaLnBrk="1" latinLnBrk="0" hangingPunct="1">
                <a:defRPr sz="1800" kern="1200">
                  <a:solidFill>
                    <a:schemeClr val="tx1"/>
                  </a:solidFill>
                  <a:latin typeface="+mn-lt"/>
                  <a:ea typeface="+mn-ea"/>
                  <a:cs typeface="+mn-cs"/>
                </a:defRPr>
              </a:lvl5pPr>
              <a:lvl6pPr marL="2270455" algn="l" defTabSz="908182" rtl="0" eaLnBrk="1" latinLnBrk="0" hangingPunct="1">
                <a:defRPr sz="1800" kern="1200">
                  <a:solidFill>
                    <a:schemeClr val="tx1"/>
                  </a:solidFill>
                  <a:latin typeface="+mn-lt"/>
                  <a:ea typeface="+mn-ea"/>
                  <a:cs typeface="+mn-cs"/>
                </a:defRPr>
              </a:lvl6pPr>
              <a:lvl7pPr marL="2724546" algn="l" defTabSz="908182" rtl="0" eaLnBrk="1" latinLnBrk="0" hangingPunct="1">
                <a:defRPr sz="1800" kern="1200">
                  <a:solidFill>
                    <a:schemeClr val="tx1"/>
                  </a:solidFill>
                  <a:latin typeface="+mn-lt"/>
                  <a:ea typeface="+mn-ea"/>
                  <a:cs typeface="+mn-cs"/>
                </a:defRPr>
              </a:lvl7pPr>
              <a:lvl8pPr marL="3178637" algn="l" defTabSz="908182" rtl="0" eaLnBrk="1" latinLnBrk="0" hangingPunct="1">
                <a:defRPr sz="1800" kern="1200">
                  <a:solidFill>
                    <a:schemeClr val="tx1"/>
                  </a:solidFill>
                  <a:latin typeface="+mn-lt"/>
                  <a:ea typeface="+mn-ea"/>
                  <a:cs typeface="+mn-cs"/>
                </a:defRPr>
              </a:lvl8pPr>
              <a:lvl9pPr marL="3632728" algn="l" defTabSz="908182" rtl="0" eaLnBrk="1" latinLnBrk="0" hangingPunct="1">
                <a:defRPr sz="1800" kern="1200">
                  <a:solidFill>
                    <a:schemeClr val="tx1"/>
                  </a:solidFill>
                  <a:latin typeface="+mn-lt"/>
                  <a:ea typeface="+mn-ea"/>
                  <a:cs typeface="+mn-cs"/>
                </a:defRPr>
              </a:lvl9pPr>
            </a:lstStyle>
            <a:p>
              <a:r>
                <a:rPr lang="en-GB" sz="700" dirty="0"/>
                <a:t>Maternity</a:t>
              </a:r>
            </a:p>
          </p:txBody>
        </p:sp>
        <p:sp>
          <p:nvSpPr>
            <p:cNvPr id="36" name="TextBox 47"/>
            <p:cNvSpPr txBox="1"/>
            <p:nvPr/>
          </p:nvSpPr>
          <p:spPr>
            <a:xfrm>
              <a:off x="6446152" y="5083513"/>
              <a:ext cx="1755860" cy="187200"/>
            </a:xfrm>
            <a:prstGeom prst="rect">
              <a:avLst/>
            </a:prstGeom>
            <a:solidFill>
              <a:schemeClr val="accent1">
                <a:lumMod val="40000"/>
                <a:lumOff val="60000"/>
              </a:schemeClr>
            </a:solidFill>
            <a:ln>
              <a:solidFill>
                <a:srgbClr val="283A97"/>
              </a:solidFill>
              <a:prstDash val="solid"/>
            </a:ln>
          </p:spPr>
          <p:txBody>
            <a:bodyPr wrap="square" lIns="0" rIns="0" rtlCol="0">
              <a:noAutofit/>
            </a:bodyPr>
            <a:lstStyle>
              <a:defPPr>
                <a:defRPr lang="en-US"/>
              </a:defPPr>
              <a:lvl1pPr marL="0" algn="l" defTabSz="908182" rtl="0" eaLnBrk="1" latinLnBrk="0" hangingPunct="1">
                <a:defRPr sz="1800" kern="1200">
                  <a:solidFill>
                    <a:schemeClr val="tx1"/>
                  </a:solidFill>
                  <a:latin typeface="+mn-lt"/>
                  <a:ea typeface="+mn-ea"/>
                  <a:cs typeface="+mn-cs"/>
                </a:defRPr>
              </a:lvl1pPr>
              <a:lvl2pPr marL="454091" algn="l" defTabSz="908182" rtl="0" eaLnBrk="1" latinLnBrk="0" hangingPunct="1">
                <a:defRPr sz="1800" kern="1200">
                  <a:solidFill>
                    <a:schemeClr val="tx1"/>
                  </a:solidFill>
                  <a:latin typeface="+mn-lt"/>
                  <a:ea typeface="+mn-ea"/>
                  <a:cs typeface="+mn-cs"/>
                </a:defRPr>
              </a:lvl2pPr>
              <a:lvl3pPr marL="908182" algn="l" defTabSz="908182" rtl="0" eaLnBrk="1" latinLnBrk="0" hangingPunct="1">
                <a:defRPr sz="1800" kern="1200">
                  <a:solidFill>
                    <a:schemeClr val="tx1"/>
                  </a:solidFill>
                  <a:latin typeface="+mn-lt"/>
                  <a:ea typeface="+mn-ea"/>
                  <a:cs typeface="+mn-cs"/>
                </a:defRPr>
              </a:lvl3pPr>
              <a:lvl4pPr marL="1362273" algn="l" defTabSz="908182" rtl="0" eaLnBrk="1" latinLnBrk="0" hangingPunct="1">
                <a:defRPr sz="1800" kern="1200">
                  <a:solidFill>
                    <a:schemeClr val="tx1"/>
                  </a:solidFill>
                  <a:latin typeface="+mn-lt"/>
                  <a:ea typeface="+mn-ea"/>
                  <a:cs typeface="+mn-cs"/>
                </a:defRPr>
              </a:lvl4pPr>
              <a:lvl5pPr marL="1816364" algn="l" defTabSz="908182" rtl="0" eaLnBrk="1" latinLnBrk="0" hangingPunct="1">
                <a:defRPr sz="1800" kern="1200">
                  <a:solidFill>
                    <a:schemeClr val="tx1"/>
                  </a:solidFill>
                  <a:latin typeface="+mn-lt"/>
                  <a:ea typeface="+mn-ea"/>
                  <a:cs typeface="+mn-cs"/>
                </a:defRPr>
              </a:lvl5pPr>
              <a:lvl6pPr marL="2270455" algn="l" defTabSz="908182" rtl="0" eaLnBrk="1" latinLnBrk="0" hangingPunct="1">
                <a:defRPr sz="1800" kern="1200">
                  <a:solidFill>
                    <a:schemeClr val="tx1"/>
                  </a:solidFill>
                  <a:latin typeface="+mn-lt"/>
                  <a:ea typeface="+mn-ea"/>
                  <a:cs typeface="+mn-cs"/>
                </a:defRPr>
              </a:lvl6pPr>
              <a:lvl7pPr marL="2724546" algn="l" defTabSz="908182" rtl="0" eaLnBrk="1" latinLnBrk="0" hangingPunct="1">
                <a:defRPr sz="1800" kern="1200">
                  <a:solidFill>
                    <a:schemeClr val="tx1"/>
                  </a:solidFill>
                  <a:latin typeface="+mn-lt"/>
                  <a:ea typeface="+mn-ea"/>
                  <a:cs typeface="+mn-cs"/>
                </a:defRPr>
              </a:lvl7pPr>
              <a:lvl8pPr marL="3178637" algn="l" defTabSz="908182" rtl="0" eaLnBrk="1" latinLnBrk="0" hangingPunct="1">
                <a:defRPr sz="1800" kern="1200">
                  <a:solidFill>
                    <a:schemeClr val="tx1"/>
                  </a:solidFill>
                  <a:latin typeface="+mn-lt"/>
                  <a:ea typeface="+mn-ea"/>
                  <a:cs typeface="+mn-cs"/>
                </a:defRPr>
              </a:lvl8pPr>
              <a:lvl9pPr marL="3632728" algn="l" defTabSz="908182" rtl="0" eaLnBrk="1" latinLnBrk="0" hangingPunct="1">
                <a:defRPr sz="1800" kern="1200">
                  <a:solidFill>
                    <a:schemeClr val="tx1"/>
                  </a:solidFill>
                  <a:latin typeface="+mn-lt"/>
                  <a:ea typeface="+mn-ea"/>
                  <a:cs typeface="+mn-cs"/>
                </a:defRPr>
              </a:lvl9pPr>
            </a:lstStyle>
            <a:p>
              <a:r>
                <a:rPr lang="en-GB" sz="700" dirty="0"/>
                <a:t>Commissioning and payment</a:t>
              </a:r>
            </a:p>
          </p:txBody>
        </p:sp>
        <p:cxnSp>
          <p:nvCxnSpPr>
            <p:cNvPr id="37" name="Straight Connector 36"/>
            <p:cNvCxnSpPr>
              <a:stCxn id="45" idx="3"/>
              <a:endCxn id="46" idx="1"/>
            </p:cNvCxnSpPr>
            <p:nvPr/>
          </p:nvCxnSpPr>
          <p:spPr>
            <a:xfrm>
              <a:off x="6616703" y="2155299"/>
              <a:ext cx="187612" cy="0"/>
            </a:xfrm>
            <a:prstGeom prst="line">
              <a:avLst/>
            </a:prstGeom>
            <a:ln w="635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38" name="Elbow Connector 37"/>
            <p:cNvCxnSpPr>
              <a:stCxn id="77" idx="0"/>
              <a:endCxn id="45" idx="2"/>
            </p:cNvCxnSpPr>
            <p:nvPr/>
          </p:nvCxnSpPr>
          <p:spPr>
            <a:xfrm rot="5400000" flipH="1" flipV="1">
              <a:off x="5775674" y="2090107"/>
              <a:ext cx="171037" cy="611022"/>
            </a:xfrm>
            <a:prstGeom prst="bentConnector3">
              <a:avLst>
                <a:gd name="adj1" fmla="val 50000"/>
              </a:avLst>
            </a:prstGeom>
            <a:ln w="635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7002318" y="2790961"/>
              <a:ext cx="420222" cy="0"/>
            </a:xfrm>
            <a:prstGeom prst="line">
              <a:avLst/>
            </a:prstGeom>
            <a:ln w="635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40" name="TextBox 51"/>
            <p:cNvSpPr txBox="1"/>
            <p:nvPr/>
          </p:nvSpPr>
          <p:spPr>
            <a:xfrm>
              <a:off x="5329684" y="5666577"/>
              <a:ext cx="1190640" cy="159443"/>
            </a:xfrm>
            <a:prstGeom prst="rect">
              <a:avLst/>
            </a:prstGeom>
            <a:solidFill>
              <a:schemeClr val="accent1">
                <a:lumMod val="20000"/>
                <a:lumOff val="80000"/>
              </a:schemeClr>
            </a:solidFill>
            <a:ln>
              <a:solidFill>
                <a:srgbClr val="283A97"/>
              </a:solidFill>
            </a:ln>
          </p:spPr>
          <p:txBody>
            <a:bodyPr wrap="square" lIns="33231" tIns="33231" rIns="33231" bIns="33231" rtlCol="0">
              <a:spAutoFit/>
            </a:bodyPr>
            <a:lstStyle>
              <a:defPPr>
                <a:defRPr lang="en-US"/>
              </a:defPPr>
              <a:lvl1pPr marL="0" algn="l" defTabSz="908182" rtl="0" eaLnBrk="1" latinLnBrk="0" hangingPunct="1">
                <a:defRPr sz="1800" kern="1200">
                  <a:solidFill>
                    <a:schemeClr val="tx1"/>
                  </a:solidFill>
                  <a:latin typeface="+mn-lt"/>
                  <a:ea typeface="+mn-ea"/>
                  <a:cs typeface="+mn-cs"/>
                </a:defRPr>
              </a:lvl1pPr>
              <a:lvl2pPr marL="454091" algn="l" defTabSz="908182" rtl="0" eaLnBrk="1" latinLnBrk="0" hangingPunct="1">
                <a:defRPr sz="1800" kern="1200">
                  <a:solidFill>
                    <a:schemeClr val="tx1"/>
                  </a:solidFill>
                  <a:latin typeface="+mn-lt"/>
                  <a:ea typeface="+mn-ea"/>
                  <a:cs typeface="+mn-cs"/>
                </a:defRPr>
              </a:lvl2pPr>
              <a:lvl3pPr marL="908182" algn="l" defTabSz="908182" rtl="0" eaLnBrk="1" latinLnBrk="0" hangingPunct="1">
                <a:defRPr sz="1800" kern="1200">
                  <a:solidFill>
                    <a:schemeClr val="tx1"/>
                  </a:solidFill>
                  <a:latin typeface="+mn-lt"/>
                  <a:ea typeface="+mn-ea"/>
                  <a:cs typeface="+mn-cs"/>
                </a:defRPr>
              </a:lvl3pPr>
              <a:lvl4pPr marL="1362273" algn="l" defTabSz="908182" rtl="0" eaLnBrk="1" latinLnBrk="0" hangingPunct="1">
                <a:defRPr sz="1800" kern="1200">
                  <a:solidFill>
                    <a:schemeClr val="tx1"/>
                  </a:solidFill>
                  <a:latin typeface="+mn-lt"/>
                  <a:ea typeface="+mn-ea"/>
                  <a:cs typeface="+mn-cs"/>
                </a:defRPr>
              </a:lvl4pPr>
              <a:lvl5pPr marL="1816364" algn="l" defTabSz="908182" rtl="0" eaLnBrk="1" latinLnBrk="0" hangingPunct="1">
                <a:defRPr sz="1800" kern="1200">
                  <a:solidFill>
                    <a:schemeClr val="tx1"/>
                  </a:solidFill>
                  <a:latin typeface="+mn-lt"/>
                  <a:ea typeface="+mn-ea"/>
                  <a:cs typeface="+mn-cs"/>
                </a:defRPr>
              </a:lvl5pPr>
              <a:lvl6pPr marL="2270455" algn="l" defTabSz="908182" rtl="0" eaLnBrk="1" latinLnBrk="0" hangingPunct="1">
                <a:defRPr sz="1800" kern="1200">
                  <a:solidFill>
                    <a:schemeClr val="tx1"/>
                  </a:solidFill>
                  <a:latin typeface="+mn-lt"/>
                  <a:ea typeface="+mn-ea"/>
                  <a:cs typeface="+mn-cs"/>
                </a:defRPr>
              </a:lvl6pPr>
              <a:lvl7pPr marL="2724546" algn="l" defTabSz="908182" rtl="0" eaLnBrk="1" latinLnBrk="0" hangingPunct="1">
                <a:defRPr sz="1800" kern="1200">
                  <a:solidFill>
                    <a:schemeClr val="tx1"/>
                  </a:solidFill>
                  <a:latin typeface="+mn-lt"/>
                  <a:ea typeface="+mn-ea"/>
                  <a:cs typeface="+mn-cs"/>
                </a:defRPr>
              </a:lvl7pPr>
              <a:lvl8pPr marL="3178637" algn="l" defTabSz="908182" rtl="0" eaLnBrk="1" latinLnBrk="0" hangingPunct="1">
                <a:defRPr sz="1800" kern="1200">
                  <a:solidFill>
                    <a:schemeClr val="tx1"/>
                  </a:solidFill>
                  <a:latin typeface="+mn-lt"/>
                  <a:ea typeface="+mn-ea"/>
                  <a:cs typeface="+mn-cs"/>
                </a:defRPr>
              </a:lvl8pPr>
              <a:lvl9pPr marL="3632728" algn="l" defTabSz="908182" rtl="0" eaLnBrk="1" latinLnBrk="0" hangingPunct="1">
                <a:defRPr sz="1800" kern="1200">
                  <a:solidFill>
                    <a:schemeClr val="tx1"/>
                  </a:solidFill>
                  <a:latin typeface="+mn-lt"/>
                  <a:ea typeface="+mn-ea"/>
                  <a:cs typeface="+mn-cs"/>
                </a:defRPr>
              </a:lvl9pPr>
            </a:lstStyle>
            <a:p>
              <a:r>
                <a:rPr lang="en-GB" sz="600" dirty="0" smtClean="0">
                  <a:solidFill>
                    <a:schemeClr val="tx1"/>
                  </a:solidFill>
                </a:rPr>
                <a:t>Advisory and engagement</a:t>
              </a:r>
              <a:endParaRPr lang="en-GB" sz="600" dirty="0">
                <a:solidFill>
                  <a:schemeClr val="tx1"/>
                </a:solidFill>
              </a:endParaRPr>
            </a:p>
          </p:txBody>
        </p:sp>
        <p:sp>
          <p:nvSpPr>
            <p:cNvPr id="41" name="TextBox 52"/>
            <p:cNvSpPr txBox="1"/>
            <p:nvPr/>
          </p:nvSpPr>
          <p:spPr>
            <a:xfrm>
              <a:off x="7423686" y="3024683"/>
              <a:ext cx="728670" cy="345188"/>
            </a:xfrm>
            <a:prstGeom prst="rect">
              <a:avLst/>
            </a:prstGeom>
            <a:solidFill>
              <a:schemeClr val="accent1">
                <a:lumMod val="20000"/>
                <a:lumOff val="80000"/>
              </a:schemeClr>
            </a:solidFill>
            <a:ln>
              <a:solidFill>
                <a:srgbClr val="283A97"/>
              </a:solidFill>
              <a:prstDash val="solid"/>
            </a:ln>
          </p:spPr>
          <p:txBody>
            <a:bodyPr wrap="square" lIns="0" rIns="0" rtlCol="0">
              <a:noAutofit/>
            </a:bodyPr>
            <a:lstStyle>
              <a:defPPr>
                <a:defRPr lang="en-US"/>
              </a:defPPr>
              <a:lvl1pPr marL="0" algn="l" defTabSz="908182" rtl="0" eaLnBrk="1" latinLnBrk="0" hangingPunct="1">
                <a:defRPr sz="1800" kern="1200">
                  <a:solidFill>
                    <a:schemeClr val="tx1"/>
                  </a:solidFill>
                  <a:latin typeface="+mn-lt"/>
                  <a:ea typeface="+mn-ea"/>
                  <a:cs typeface="+mn-cs"/>
                </a:defRPr>
              </a:lvl1pPr>
              <a:lvl2pPr marL="454091" algn="l" defTabSz="908182" rtl="0" eaLnBrk="1" latinLnBrk="0" hangingPunct="1">
                <a:defRPr sz="1800" kern="1200">
                  <a:solidFill>
                    <a:schemeClr val="tx1"/>
                  </a:solidFill>
                  <a:latin typeface="+mn-lt"/>
                  <a:ea typeface="+mn-ea"/>
                  <a:cs typeface="+mn-cs"/>
                </a:defRPr>
              </a:lvl2pPr>
              <a:lvl3pPr marL="908182" algn="l" defTabSz="908182" rtl="0" eaLnBrk="1" latinLnBrk="0" hangingPunct="1">
                <a:defRPr sz="1800" kern="1200">
                  <a:solidFill>
                    <a:schemeClr val="tx1"/>
                  </a:solidFill>
                  <a:latin typeface="+mn-lt"/>
                  <a:ea typeface="+mn-ea"/>
                  <a:cs typeface="+mn-cs"/>
                </a:defRPr>
              </a:lvl3pPr>
              <a:lvl4pPr marL="1362273" algn="l" defTabSz="908182" rtl="0" eaLnBrk="1" latinLnBrk="0" hangingPunct="1">
                <a:defRPr sz="1800" kern="1200">
                  <a:solidFill>
                    <a:schemeClr val="tx1"/>
                  </a:solidFill>
                  <a:latin typeface="+mn-lt"/>
                  <a:ea typeface="+mn-ea"/>
                  <a:cs typeface="+mn-cs"/>
                </a:defRPr>
              </a:lvl4pPr>
              <a:lvl5pPr marL="1816364" algn="l" defTabSz="908182" rtl="0" eaLnBrk="1" latinLnBrk="0" hangingPunct="1">
                <a:defRPr sz="1800" kern="1200">
                  <a:solidFill>
                    <a:schemeClr val="tx1"/>
                  </a:solidFill>
                  <a:latin typeface="+mn-lt"/>
                  <a:ea typeface="+mn-ea"/>
                  <a:cs typeface="+mn-cs"/>
                </a:defRPr>
              </a:lvl5pPr>
              <a:lvl6pPr marL="2270455" algn="l" defTabSz="908182" rtl="0" eaLnBrk="1" latinLnBrk="0" hangingPunct="1">
                <a:defRPr sz="1800" kern="1200">
                  <a:solidFill>
                    <a:schemeClr val="tx1"/>
                  </a:solidFill>
                  <a:latin typeface="+mn-lt"/>
                  <a:ea typeface="+mn-ea"/>
                  <a:cs typeface="+mn-cs"/>
                </a:defRPr>
              </a:lvl6pPr>
              <a:lvl7pPr marL="2724546" algn="l" defTabSz="908182" rtl="0" eaLnBrk="1" latinLnBrk="0" hangingPunct="1">
                <a:defRPr sz="1800" kern="1200">
                  <a:solidFill>
                    <a:schemeClr val="tx1"/>
                  </a:solidFill>
                  <a:latin typeface="+mn-lt"/>
                  <a:ea typeface="+mn-ea"/>
                  <a:cs typeface="+mn-cs"/>
                </a:defRPr>
              </a:lvl7pPr>
              <a:lvl8pPr marL="3178637" algn="l" defTabSz="908182" rtl="0" eaLnBrk="1" latinLnBrk="0" hangingPunct="1">
                <a:defRPr sz="1800" kern="1200">
                  <a:solidFill>
                    <a:schemeClr val="tx1"/>
                  </a:solidFill>
                  <a:latin typeface="+mn-lt"/>
                  <a:ea typeface="+mn-ea"/>
                  <a:cs typeface="+mn-cs"/>
                </a:defRPr>
              </a:lvl8pPr>
              <a:lvl9pPr marL="3632728" algn="l" defTabSz="908182" rtl="0" eaLnBrk="1" latinLnBrk="0" hangingPunct="1">
                <a:defRPr sz="1800" kern="1200">
                  <a:solidFill>
                    <a:schemeClr val="tx1"/>
                  </a:solidFill>
                  <a:latin typeface="+mn-lt"/>
                  <a:ea typeface="+mn-ea"/>
                  <a:cs typeface="+mn-cs"/>
                </a:defRPr>
              </a:lvl9pPr>
            </a:lstStyle>
            <a:p>
              <a:r>
                <a:rPr lang="en-GB" sz="700" dirty="0" smtClean="0">
                  <a:solidFill>
                    <a:schemeClr val="tx1"/>
                  </a:solidFill>
                </a:rPr>
                <a:t>Partnership Group</a:t>
              </a:r>
              <a:endParaRPr lang="en-GB" sz="700" dirty="0">
                <a:solidFill>
                  <a:schemeClr val="tx1"/>
                </a:solidFill>
              </a:endParaRPr>
            </a:p>
          </p:txBody>
        </p:sp>
        <p:cxnSp>
          <p:nvCxnSpPr>
            <p:cNvPr id="42" name="Straight Connector 41"/>
            <p:cNvCxnSpPr>
              <a:stCxn id="41" idx="1"/>
            </p:cNvCxnSpPr>
            <p:nvPr/>
          </p:nvCxnSpPr>
          <p:spPr>
            <a:xfrm flipH="1">
              <a:off x="6979630" y="3197276"/>
              <a:ext cx="444057" cy="0"/>
            </a:xfrm>
            <a:prstGeom prst="line">
              <a:avLst/>
            </a:prstGeom>
            <a:ln w="635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43" name="TextBox 54"/>
            <p:cNvSpPr txBox="1"/>
            <p:nvPr/>
          </p:nvSpPr>
          <p:spPr>
            <a:xfrm>
              <a:off x="3541479" y="2000499"/>
              <a:ext cx="900000" cy="309600"/>
            </a:xfrm>
            <a:prstGeom prst="rect">
              <a:avLst/>
            </a:prstGeom>
            <a:solidFill>
              <a:srgbClr val="FFFFFF"/>
            </a:solidFill>
            <a:ln>
              <a:solidFill>
                <a:srgbClr val="000000"/>
              </a:solidFill>
            </a:ln>
          </p:spPr>
          <p:txBody>
            <a:bodyPr wrap="square" lIns="0" rIns="0" rtlCol="0" anchor="ctr">
              <a:spAutoFit/>
            </a:bodyPr>
            <a:lstStyle>
              <a:defPPr>
                <a:defRPr lang="en-US"/>
              </a:defPPr>
              <a:lvl1pPr marL="0" algn="l" defTabSz="908182" rtl="0" eaLnBrk="1" latinLnBrk="0" hangingPunct="1">
                <a:defRPr sz="1800" kern="1200">
                  <a:solidFill>
                    <a:schemeClr val="tx1"/>
                  </a:solidFill>
                  <a:latin typeface="+mn-lt"/>
                  <a:ea typeface="+mn-ea"/>
                  <a:cs typeface="+mn-cs"/>
                </a:defRPr>
              </a:lvl1pPr>
              <a:lvl2pPr marL="454091" algn="l" defTabSz="908182" rtl="0" eaLnBrk="1" latinLnBrk="0" hangingPunct="1">
                <a:defRPr sz="1800" kern="1200">
                  <a:solidFill>
                    <a:schemeClr val="tx1"/>
                  </a:solidFill>
                  <a:latin typeface="+mn-lt"/>
                  <a:ea typeface="+mn-ea"/>
                  <a:cs typeface="+mn-cs"/>
                </a:defRPr>
              </a:lvl2pPr>
              <a:lvl3pPr marL="908182" algn="l" defTabSz="908182" rtl="0" eaLnBrk="1" latinLnBrk="0" hangingPunct="1">
                <a:defRPr sz="1800" kern="1200">
                  <a:solidFill>
                    <a:schemeClr val="tx1"/>
                  </a:solidFill>
                  <a:latin typeface="+mn-lt"/>
                  <a:ea typeface="+mn-ea"/>
                  <a:cs typeface="+mn-cs"/>
                </a:defRPr>
              </a:lvl3pPr>
              <a:lvl4pPr marL="1362273" algn="l" defTabSz="908182" rtl="0" eaLnBrk="1" latinLnBrk="0" hangingPunct="1">
                <a:defRPr sz="1800" kern="1200">
                  <a:solidFill>
                    <a:schemeClr val="tx1"/>
                  </a:solidFill>
                  <a:latin typeface="+mn-lt"/>
                  <a:ea typeface="+mn-ea"/>
                  <a:cs typeface="+mn-cs"/>
                </a:defRPr>
              </a:lvl4pPr>
              <a:lvl5pPr marL="1816364" algn="l" defTabSz="908182" rtl="0" eaLnBrk="1" latinLnBrk="0" hangingPunct="1">
                <a:defRPr sz="1800" kern="1200">
                  <a:solidFill>
                    <a:schemeClr val="tx1"/>
                  </a:solidFill>
                  <a:latin typeface="+mn-lt"/>
                  <a:ea typeface="+mn-ea"/>
                  <a:cs typeface="+mn-cs"/>
                </a:defRPr>
              </a:lvl5pPr>
              <a:lvl6pPr marL="2270455" algn="l" defTabSz="908182" rtl="0" eaLnBrk="1" latinLnBrk="0" hangingPunct="1">
                <a:defRPr sz="1800" kern="1200">
                  <a:solidFill>
                    <a:schemeClr val="tx1"/>
                  </a:solidFill>
                  <a:latin typeface="+mn-lt"/>
                  <a:ea typeface="+mn-ea"/>
                  <a:cs typeface="+mn-cs"/>
                </a:defRPr>
              </a:lvl6pPr>
              <a:lvl7pPr marL="2724546" algn="l" defTabSz="908182" rtl="0" eaLnBrk="1" latinLnBrk="0" hangingPunct="1">
                <a:defRPr sz="1800" kern="1200">
                  <a:solidFill>
                    <a:schemeClr val="tx1"/>
                  </a:solidFill>
                  <a:latin typeface="+mn-lt"/>
                  <a:ea typeface="+mn-ea"/>
                  <a:cs typeface="+mn-cs"/>
                </a:defRPr>
              </a:lvl7pPr>
              <a:lvl8pPr marL="3178637" algn="l" defTabSz="908182" rtl="0" eaLnBrk="1" latinLnBrk="0" hangingPunct="1">
                <a:defRPr sz="1800" kern="1200">
                  <a:solidFill>
                    <a:schemeClr val="tx1"/>
                  </a:solidFill>
                  <a:latin typeface="+mn-lt"/>
                  <a:ea typeface="+mn-ea"/>
                  <a:cs typeface="+mn-cs"/>
                </a:defRPr>
              </a:lvl8pPr>
              <a:lvl9pPr marL="3632728" algn="l" defTabSz="908182" rtl="0" eaLnBrk="1" latinLnBrk="0" hangingPunct="1">
                <a:defRPr sz="1800" kern="1200">
                  <a:solidFill>
                    <a:schemeClr val="tx1"/>
                  </a:solidFill>
                  <a:latin typeface="+mn-lt"/>
                  <a:ea typeface="+mn-ea"/>
                  <a:cs typeface="+mn-cs"/>
                </a:defRPr>
              </a:lvl9pPr>
            </a:lstStyle>
            <a:p>
              <a:pPr algn="ctr">
                <a:defRPr/>
              </a:pPr>
              <a:r>
                <a:rPr lang="en-GB" sz="700" b="1" kern="0" dirty="0" smtClean="0">
                  <a:solidFill>
                    <a:srgbClr val="000000"/>
                  </a:solidFill>
                  <a:latin typeface="Arial"/>
                </a:rPr>
                <a:t>Local Authority </a:t>
              </a:r>
            </a:p>
            <a:p>
              <a:pPr algn="ctr">
                <a:defRPr/>
              </a:pPr>
              <a:r>
                <a:rPr lang="en-GB" sz="700" b="1" kern="0" dirty="0" smtClean="0">
                  <a:solidFill>
                    <a:srgbClr val="000000"/>
                  </a:solidFill>
                  <a:latin typeface="Arial"/>
                </a:rPr>
                <a:t>Cabinets</a:t>
              </a:r>
              <a:endParaRPr lang="en-GB" sz="700" b="1" kern="0" dirty="0">
                <a:solidFill>
                  <a:srgbClr val="000000"/>
                </a:solidFill>
                <a:latin typeface="Arial"/>
              </a:endParaRPr>
            </a:p>
          </p:txBody>
        </p:sp>
        <p:cxnSp>
          <p:nvCxnSpPr>
            <p:cNvPr id="44" name="Elbow Connector 43"/>
            <p:cNvCxnSpPr>
              <a:stCxn id="77" idx="0"/>
              <a:endCxn id="49" idx="2"/>
            </p:cNvCxnSpPr>
            <p:nvPr/>
          </p:nvCxnSpPr>
          <p:spPr>
            <a:xfrm rot="16200000" flipV="1">
              <a:off x="4144256" y="1069711"/>
              <a:ext cx="171037" cy="2651814"/>
            </a:xfrm>
            <a:prstGeom prst="bentConnector3">
              <a:avLst>
                <a:gd name="adj1" fmla="val 50000"/>
              </a:avLst>
            </a:prstGeom>
            <a:ln w="635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45" name="TextBox 56"/>
            <p:cNvSpPr txBox="1"/>
            <p:nvPr/>
          </p:nvSpPr>
          <p:spPr>
            <a:xfrm>
              <a:off x="5716703" y="2000499"/>
              <a:ext cx="900000" cy="309600"/>
            </a:xfrm>
            <a:prstGeom prst="rect">
              <a:avLst/>
            </a:prstGeom>
            <a:solidFill>
              <a:srgbClr val="FFFFFF"/>
            </a:solidFill>
            <a:ln>
              <a:solidFill>
                <a:srgbClr val="000000"/>
              </a:solidFill>
            </a:ln>
          </p:spPr>
          <p:txBody>
            <a:bodyPr wrap="square" lIns="0" rIns="0" rtlCol="0" anchor="ctr">
              <a:noAutofit/>
            </a:bodyPr>
            <a:lstStyle>
              <a:defPPr>
                <a:defRPr lang="en-US"/>
              </a:defPPr>
              <a:lvl1pPr marL="0" algn="l" defTabSz="908182" rtl="0" eaLnBrk="1" latinLnBrk="0" hangingPunct="1">
                <a:defRPr sz="1800" kern="1200">
                  <a:solidFill>
                    <a:schemeClr val="tx1"/>
                  </a:solidFill>
                  <a:latin typeface="+mn-lt"/>
                  <a:ea typeface="+mn-ea"/>
                  <a:cs typeface="+mn-cs"/>
                </a:defRPr>
              </a:lvl1pPr>
              <a:lvl2pPr marL="454091" algn="l" defTabSz="908182" rtl="0" eaLnBrk="1" latinLnBrk="0" hangingPunct="1">
                <a:defRPr sz="1800" kern="1200">
                  <a:solidFill>
                    <a:schemeClr val="tx1"/>
                  </a:solidFill>
                  <a:latin typeface="+mn-lt"/>
                  <a:ea typeface="+mn-ea"/>
                  <a:cs typeface="+mn-cs"/>
                </a:defRPr>
              </a:lvl2pPr>
              <a:lvl3pPr marL="908182" algn="l" defTabSz="908182" rtl="0" eaLnBrk="1" latinLnBrk="0" hangingPunct="1">
                <a:defRPr sz="1800" kern="1200">
                  <a:solidFill>
                    <a:schemeClr val="tx1"/>
                  </a:solidFill>
                  <a:latin typeface="+mn-lt"/>
                  <a:ea typeface="+mn-ea"/>
                  <a:cs typeface="+mn-cs"/>
                </a:defRPr>
              </a:lvl3pPr>
              <a:lvl4pPr marL="1362273" algn="l" defTabSz="908182" rtl="0" eaLnBrk="1" latinLnBrk="0" hangingPunct="1">
                <a:defRPr sz="1800" kern="1200">
                  <a:solidFill>
                    <a:schemeClr val="tx1"/>
                  </a:solidFill>
                  <a:latin typeface="+mn-lt"/>
                  <a:ea typeface="+mn-ea"/>
                  <a:cs typeface="+mn-cs"/>
                </a:defRPr>
              </a:lvl4pPr>
              <a:lvl5pPr marL="1816364" algn="l" defTabSz="908182" rtl="0" eaLnBrk="1" latinLnBrk="0" hangingPunct="1">
                <a:defRPr sz="1800" kern="1200">
                  <a:solidFill>
                    <a:schemeClr val="tx1"/>
                  </a:solidFill>
                  <a:latin typeface="+mn-lt"/>
                  <a:ea typeface="+mn-ea"/>
                  <a:cs typeface="+mn-cs"/>
                </a:defRPr>
              </a:lvl5pPr>
              <a:lvl6pPr marL="2270455" algn="l" defTabSz="908182" rtl="0" eaLnBrk="1" latinLnBrk="0" hangingPunct="1">
                <a:defRPr sz="1800" kern="1200">
                  <a:solidFill>
                    <a:schemeClr val="tx1"/>
                  </a:solidFill>
                  <a:latin typeface="+mn-lt"/>
                  <a:ea typeface="+mn-ea"/>
                  <a:cs typeface="+mn-cs"/>
                </a:defRPr>
              </a:lvl6pPr>
              <a:lvl7pPr marL="2724546" algn="l" defTabSz="908182" rtl="0" eaLnBrk="1" latinLnBrk="0" hangingPunct="1">
                <a:defRPr sz="1800" kern="1200">
                  <a:solidFill>
                    <a:schemeClr val="tx1"/>
                  </a:solidFill>
                  <a:latin typeface="+mn-lt"/>
                  <a:ea typeface="+mn-ea"/>
                  <a:cs typeface="+mn-cs"/>
                </a:defRPr>
              </a:lvl7pPr>
              <a:lvl8pPr marL="3178637" algn="l" defTabSz="908182" rtl="0" eaLnBrk="1" latinLnBrk="0" hangingPunct="1">
                <a:defRPr sz="1800" kern="1200">
                  <a:solidFill>
                    <a:schemeClr val="tx1"/>
                  </a:solidFill>
                  <a:latin typeface="+mn-lt"/>
                  <a:ea typeface="+mn-ea"/>
                  <a:cs typeface="+mn-cs"/>
                </a:defRPr>
              </a:lvl8pPr>
              <a:lvl9pPr marL="3632728" algn="l" defTabSz="908182" rtl="0" eaLnBrk="1" latinLnBrk="0" hangingPunct="1">
                <a:defRPr sz="1800" kern="1200">
                  <a:solidFill>
                    <a:schemeClr val="tx1"/>
                  </a:solidFill>
                  <a:latin typeface="+mn-lt"/>
                  <a:ea typeface="+mn-ea"/>
                  <a:cs typeface="+mn-cs"/>
                </a:defRPr>
              </a:lvl9pPr>
            </a:lstStyle>
            <a:p>
              <a:pPr algn="ctr">
                <a:defRPr/>
              </a:pPr>
              <a:r>
                <a:rPr lang="en-GB" sz="700" b="1" kern="0" dirty="0">
                  <a:solidFill>
                    <a:srgbClr val="000000"/>
                  </a:solidFill>
                  <a:latin typeface="Arial"/>
                </a:rPr>
                <a:t>Committee in </a:t>
              </a:r>
              <a:r>
                <a:rPr lang="en-GB" sz="700" b="1" kern="0" dirty="0" smtClean="0">
                  <a:solidFill>
                    <a:srgbClr val="000000"/>
                  </a:solidFill>
                  <a:latin typeface="Arial"/>
                </a:rPr>
                <a:t>Common</a:t>
              </a:r>
            </a:p>
          </p:txBody>
        </p:sp>
        <p:sp>
          <p:nvSpPr>
            <p:cNvPr id="46" name="TextBox 8"/>
            <p:cNvSpPr txBox="1"/>
            <p:nvPr/>
          </p:nvSpPr>
          <p:spPr>
            <a:xfrm>
              <a:off x="6804315" y="2000499"/>
              <a:ext cx="900000" cy="309600"/>
            </a:xfrm>
            <a:prstGeom prst="rect">
              <a:avLst/>
            </a:prstGeom>
            <a:solidFill>
              <a:schemeClr val="bg1"/>
            </a:solidFill>
            <a:ln>
              <a:solidFill>
                <a:schemeClr val="tx1"/>
              </a:solidFill>
            </a:ln>
          </p:spPr>
          <p:txBody>
            <a:bodyPr wrap="square" lIns="0" rIns="0" rtlCol="0" anchor="ctr">
              <a:spAutoFit/>
            </a:bodyPr>
            <a:lstStyle>
              <a:defPPr>
                <a:defRPr lang="en-US"/>
              </a:defPPr>
              <a:lvl1pPr marL="0" algn="l" defTabSz="908182" rtl="0" eaLnBrk="1" latinLnBrk="0" hangingPunct="1">
                <a:defRPr sz="1800" kern="1200">
                  <a:solidFill>
                    <a:schemeClr val="tx1"/>
                  </a:solidFill>
                  <a:latin typeface="+mn-lt"/>
                  <a:ea typeface="+mn-ea"/>
                  <a:cs typeface="+mn-cs"/>
                </a:defRPr>
              </a:lvl1pPr>
              <a:lvl2pPr marL="454091" algn="l" defTabSz="908182" rtl="0" eaLnBrk="1" latinLnBrk="0" hangingPunct="1">
                <a:defRPr sz="1800" kern="1200">
                  <a:solidFill>
                    <a:schemeClr val="tx1"/>
                  </a:solidFill>
                  <a:latin typeface="+mn-lt"/>
                  <a:ea typeface="+mn-ea"/>
                  <a:cs typeface="+mn-cs"/>
                </a:defRPr>
              </a:lvl2pPr>
              <a:lvl3pPr marL="908182" algn="l" defTabSz="908182" rtl="0" eaLnBrk="1" latinLnBrk="0" hangingPunct="1">
                <a:defRPr sz="1800" kern="1200">
                  <a:solidFill>
                    <a:schemeClr val="tx1"/>
                  </a:solidFill>
                  <a:latin typeface="+mn-lt"/>
                  <a:ea typeface="+mn-ea"/>
                  <a:cs typeface="+mn-cs"/>
                </a:defRPr>
              </a:lvl3pPr>
              <a:lvl4pPr marL="1362273" algn="l" defTabSz="908182" rtl="0" eaLnBrk="1" latinLnBrk="0" hangingPunct="1">
                <a:defRPr sz="1800" kern="1200">
                  <a:solidFill>
                    <a:schemeClr val="tx1"/>
                  </a:solidFill>
                  <a:latin typeface="+mn-lt"/>
                  <a:ea typeface="+mn-ea"/>
                  <a:cs typeface="+mn-cs"/>
                </a:defRPr>
              </a:lvl4pPr>
              <a:lvl5pPr marL="1816364" algn="l" defTabSz="908182" rtl="0" eaLnBrk="1" latinLnBrk="0" hangingPunct="1">
                <a:defRPr sz="1800" kern="1200">
                  <a:solidFill>
                    <a:schemeClr val="tx1"/>
                  </a:solidFill>
                  <a:latin typeface="+mn-lt"/>
                  <a:ea typeface="+mn-ea"/>
                  <a:cs typeface="+mn-cs"/>
                </a:defRPr>
              </a:lvl5pPr>
              <a:lvl6pPr marL="2270455" algn="l" defTabSz="908182" rtl="0" eaLnBrk="1" latinLnBrk="0" hangingPunct="1">
                <a:defRPr sz="1800" kern="1200">
                  <a:solidFill>
                    <a:schemeClr val="tx1"/>
                  </a:solidFill>
                  <a:latin typeface="+mn-lt"/>
                  <a:ea typeface="+mn-ea"/>
                  <a:cs typeface="+mn-cs"/>
                </a:defRPr>
              </a:lvl6pPr>
              <a:lvl7pPr marL="2724546" algn="l" defTabSz="908182" rtl="0" eaLnBrk="1" latinLnBrk="0" hangingPunct="1">
                <a:defRPr sz="1800" kern="1200">
                  <a:solidFill>
                    <a:schemeClr val="tx1"/>
                  </a:solidFill>
                  <a:latin typeface="+mn-lt"/>
                  <a:ea typeface="+mn-ea"/>
                  <a:cs typeface="+mn-cs"/>
                </a:defRPr>
              </a:lvl7pPr>
              <a:lvl8pPr marL="3178637" algn="l" defTabSz="908182" rtl="0" eaLnBrk="1" latinLnBrk="0" hangingPunct="1">
                <a:defRPr sz="1800" kern="1200">
                  <a:solidFill>
                    <a:schemeClr val="tx1"/>
                  </a:solidFill>
                  <a:latin typeface="+mn-lt"/>
                  <a:ea typeface="+mn-ea"/>
                  <a:cs typeface="+mn-cs"/>
                </a:defRPr>
              </a:lvl8pPr>
              <a:lvl9pPr marL="3632728" algn="l" defTabSz="908182" rtl="0" eaLnBrk="1" latinLnBrk="0" hangingPunct="1">
                <a:defRPr sz="1800" kern="1200">
                  <a:solidFill>
                    <a:schemeClr val="tx1"/>
                  </a:solidFill>
                  <a:latin typeface="+mn-lt"/>
                  <a:ea typeface="+mn-ea"/>
                  <a:cs typeface="+mn-cs"/>
                </a:defRPr>
              </a:lvl9pPr>
            </a:lstStyle>
            <a:p>
              <a:pPr algn="ctr"/>
              <a:r>
                <a:rPr lang="en-GB" sz="700" b="1" dirty="0" smtClean="0"/>
                <a:t>CCG Clinical Strategy Committee</a:t>
              </a:r>
              <a:endParaRPr lang="en-GB" sz="700" b="1" dirty="0"/>
            </a:p>
          </p:txBody>
        </p:sp>
        <p:cxnSp>
          <p:nvCxnSpPr>
            <p:cNvPr id="47" name="Straight Connector 46"/>
            <p:cNvCxnSpPr>
              <a:endCxn id="32" idx="0"/>
            </p:cNvCxnSpPr>
            <p:nvPr/>
          </p:nvCxnSpPr>
          <p:spPr>
            <a:xfrm>
              <a:off x="3599812" y="4466069"/>
              <a:ext cx="0" cy="141552"/>
            </a:xfrm>
            <a:prstGeom prst="line">
              <a:avLst/>
            </a:prstGeom>
          </p:spPr>
          <p:style>
            <a:lnRef idx="2">
              <a:schemeClr val="accent1"/>
            </a:lnRef>
            <a:fillRef idx="0">
              <a:schemeClr val="accent1"/>
            </a:fillRef>
            <a:effectRef idx="1">
              <a:schemeClr val="accent1"/>
            </a:effectRef>
            <a:fontRef idx="minor">
              <a:schemeClr val="tx1"/>
            </a:fontRef>
          </p:style>
        </p:cxnSp>
        <p:sp>
          <p:nvSpPr>
            <p:cNvPr id="48" name="Rectangle 47"/>
            <p:cNvSpPr/>
            <p:nvPr/>
          </p:nvSpPr>
          <p:spPr>
            <a:xfrm>
              <a:off x="2393919" y="1712468"/>
              <a:ext cx="2250937" cy="215444"/>
            </a:xfrm>
            <a:prstGeom prst="rect">
              <a:avLst/>
            </a:prstGeom>
          </p:spPr>
          <p:txBody>
            <a:bodyPr wrap="none">
              <a:spAutoFit/>
            </a:bodyPr>
            <a:lstStyle>
              <a:defPPr>
                <a:defRPr lang="en-US"/>
              </a:defPPr>
              <a:lvl1pPr marL="0" algn="l" defTabSz="908182" rtl="0" eaLnBrk="1" latinLnBrk="0" hangingPunct="1">
                <a:defRPr sz="1800" kern="1200">
                  <a:solidFill>
                    <a:schemeClr val="tx1"/>
                  </a:solidFill>
                  <a:latin typeface="+mn-lt"/>
                  <a:ea typeface="+mn-ea"/>
                  <a:cs typeface="+mn-cs"/>
                </a:defRPr>
              </a:lvl1pPr>
              <a:lvl2pPr marL="454091" algn="l" defTabSz="908182" rtl="0" eaLnBrk="1" latinLnBrk="0" hangingPunct="1">
                <a:defRPr sz="1800" kern="1200">
                  <a:solidFill>
                    <a:schemeClr val="tx1"/>
                  </a:solidFill>
                  <a:latin typeface="+mn-lt"/>
                  <a:ea typeface="+mn-ea"/>
                  <a:cs typeface="+mn-cs"/>
                </a:defRPr>
              </a:lvl2pPr>
              <a:lvl3pPr marL="908182" algn="l" defTabSz="908182" rtl="0" eaLnBrk="1" latinLnBrk="0" hangingPunct="1">
                <a:defRPr sz="1800" kern="1200">
                  <a:solidFill>
                    <a:schemeClr val="tx1"/>
                  </a:solidFill>
                  <a:latin typeface="+mn-lt"/>
                  <a:ea typeface="+mn-ea"/>
                  <a:cs typeface="+mn-cs"/>
                </a:defRPr>
              </a:lvl3pPr>
              <a:lvl4pPr marL="1362273" algn="l" defTabSz="908182" rtl="0" eaLnBrk="1" latinLnBrk="0" hangingPunct="1">
                <a:defRPr sz="1800" kern="1200">
                  <a:solidFill>
                    <a:schemeClr val="tx1"/>
                  </a:solidFill>
                  <a:latin typeface="+mn-lt"/>
                  <a:ea typeface="+mn-ea"/>
                  <a:cs typeface="+mn-cs"/>
                </a:defRPr>
              </a:lvl4pPr>
              <a:lvl5pPr marL="1816364" algn="l" defTabSz="908182" rtl="0" eaLnBrk="1" latinLnBrk="0" hangingPunct="1">
                <a:defRPr sz="1800" kern="1200">
                  <a:solidFill>
                    <a:schemeClr val="tx1"/>
                  </a:solidFill>
                  <a:latin typeface="+mn-lt"/>
                  <a:ea typeface="+mn-ea"/>
                  <a:cs typeface="+mn-cs"/>
                </a:defRPr>
              </a:lvl5pPr>
              <a:lvl6pPr marL="2270455" algn="l" defTabSz="908182" rtl="0" eaLnBrk="1" latinLnBrk="0" hangingPunct="1">
                <a:defRPr sz="1800" kern="1200">
                  <a:solidFill>
                    <a:schemeClr val="tx1"/>
                  </a:solidFill>
                  <a:latin typeface="+mn-lt"/>
                  <a:ea typeface="+mn-ea"/>
                  <a:cs typeface="+mn-cs"/>
                </a:defRPr>
              </a:lvl6pPr>
              <a:lvl7pPr marL="2724546" algn="l" defTabSz="908182" rtl="0" eaLnBrk="1" latinLnBrk="0" hangingPunct="1">
                <a:defRPr sz="1800" kern="1200">
                  <a:solidFill>
                    <a:schemeClr val="tx1"/>
                  </a:solidFill>
                  <a:latin typeface="+mn-lt"/>
                  <a:ea typeface="+mn-ea"/>
                  <a:cs typeface="+mn-cs"/>
                </a:defRPr>
              </a:lvl7pPr>
              <a:lvl8pPr marL="3178637" algn="l" defTabSz="908182" rtl="0" eaLnBrk="1" latinLnBrk="0" hangingPunct="1">
                <a:defRPr sz="1800" kern="1200">
                  <a:solidFill>
                    <a:schemeClr val="tx1"/>
                  </a:solidFill>
                  <a:latin typeface="+mn-lt"/>
                  <a:ea typeface="+mn-ea"/>
                  <a:cs typeface="+mn-cs"/>
                </a:defRPr>
              </a:lvl8pPr>
              <a:lvl9pPr marL="3632728" algn="l" defTabSz="908182" rtl="0" eaLnBrk="1" latinLnBrk="0" hangingPunct="1">
                <a:defRPr sz="1800" kern="1200">
                  <a:solidFill>
                    <a:schemeClr val="tx1"/>
                  </a:solidFill>
                  <a:latin typeface="+mn-lt"/>
                  <a:ea typeface="+mn-ea"/>
                  <a:cs typeface="+mn-cs"/>
                </a:defRPr>
              </a:lvl9pPr>
            </a:lstStyle>
            <a:p>
              <a:pPr eaLnBrk="0" hangingPunct="0">
                <a:spcBef>
                  <a:spcPct val="50000"/>
                </a:spcBef>
                <a:buClr>
                  <a:srgbClr val="DE1D0E"/>
                </a:buClr>
                <a:defRPr/>
              </a:pPr>
              <a:r>
                <a:rPr lang="en-GB" sz="800" b="1" kern="0" dirty="0" smtClean="0">
                  <a:solidFill>
                    <a:srgbClr val="737377"/>
                  </a:solidFill>
                </a:rPr>
                <a:t>Organisational </a:t>
              </a:r>
              <a:r>
                <a:rPr lang="en-GB" sz="800" b="1" kern="0" dirty="0">
                  <a:solidFill>
                    <a:srgbClr val="737377"/>
                  </a:solidFill>
                </a:rPr>
                <a:t>Governance and Decision Making</a:t>
              </a:r>
            </a:p>
          </p:txBody>
        </p:sp>
        <p:sp>
          <p:nvSpPr>
            <p:cNvPr id="49" name="TextBox 11"/>
            <p:cNvSpPr txBox="1"/>
            <p:nvPr/>
          </p:nvSpPr>
          <p:spPr>
            <a:xfrm>
              <a:off x="2453867" y="2000499"/>
              <a:ext cx="900000" cy="309600"/>
            </a:xfrm>
            <a:prstGeom prst="rect">
              <a:avLst/>
            </a:prstGeom>
            <a:solidFill>
              <a:schemeClr val="bg1"/>
            </a:solidFill>
            <a:ln>
              <a:solidFill>
                <a:schemeClr val="tx1"/>
              </a:solidFill>
            </a:ln>
          </p:spPr>
          <p:txBody>
            <a:bodyPr wrap="square" rtlCol="0" anchor="ctr">
              <a:spAutoFit/>
            </a:bodyPr>
            <a:lstStyle>
              <a:defPPr>
                <a:defRPr lang="en-US"/>
              </a:defPPr>
              <a:lvl1pPr marL="0" algn="l" defTabSz="908182" rtl="0" eaLnBrk="1" latinLnBrk="0" hangingPunct="1">
                <a:defRPr sz="1800" kern="1200">
                  <a:solidFill>
                    <a:schemeClr val="tx1"/>
                  </a:solidFill>
                  <a:latin typeface="+mn-lt"/>
                  <a:ea typeface="+mn-ea"/>
                  <a:cs typeface="+mn-cs"/>
                </a:defRPr>
              </a:lvl1pPr>
              <a:lvl2pPr marL="454091" algn="l" defTabSz="908182" rtl="0" eaLnBrk="1" latinLnBrk="0" hangingPunct="1">
                <a:defRPr sz="1800" kern="1200">
                  <a:solidFill>
                    <a:schemeClr val="tx1"/>
                  </a:solidFill>
                  <a:latin typeface="+mn-lt"/>
                  <a:ea typeface="+mn-ea"/>
                  <a:cs typeface="+mn-cs"/>
                </a:defRPr>
              </a:lvl2pPr>
              <a:lvl3pPr marL="908182" algn="l" defTabSz="908182" rtl="0" eaLnBrk="1" latinLnBrk="0" hangingPunct="1">
                <a:defRPr sz="1800" kern="1200">
                  <a:solidFill>
                    <a:schemeClr val="tx1"/>
                  </a:solidFill>
                  <a:latin typeface="+mn-lt"/>
                  <a:ea typeface="+mn-ea"/>
                  <a:cs typeface="+mn-cs"/>
                </a:defRPr>
              </a:lvl3pPr>
              <a:lvl4pPr marL="1362273" algn="l" defTabSz="908182" rtl="0" eaLnBrk="1" latinLnBrk="0" hangingPunct="1">
                <a:defRPr sz="1800" kern="1200">
                  <a:solidFill>
                    <a:schemeClr val="tx1"/>
                  </a:solidFill>
                  <a:latin typeface="+mn-lt"/>
                  <a:ea typeface="+mn-ea"/>
                  <a:cs typeface="+mn-cs"/>
                </a:defRPr>
              </a:lvl4pPr>
              <a:lvl5pPr marL="1816364" algn="l" defTabSz="908182" rtl="0" eaLnBrk="1" latinLnBrk="0" hangingPunct="1">
                <a:defRPr sz="1800" kern="1200">
                  <a:solidFill>
                    <a:schemeClr val="tx1"/>
                  </a:solidFill>
                  <a:latin typeface="+mn-lt"/>
                  <a:ea typeface="+mn-ea"/>
                  <a:cs typeface="+mn-cs"/>
                </a:defRPr>
              </a:lvl5pPr>
              <a:lvl6pPr marL="2270455" algn="l" defTabSz="908182" rtl="0" eaLnBrk="1" latinLnBrk="0" hangingPunct="1">
                <a:defRPr sz="1800" kern="1200">
                  <a:solidFill>
                    <a:schemeClr val="tx1"/>
                  </a:solidFill>
                  <a:latin typeface="+mn-lt"/>
                  <a:ea typeface="+mn-ea"/>
                  <a:cs typeface="+mn-cs"/>
                </a:defRPr>
              </a:lvl6pPr>
              <a:lvl7pPr marL="2724546" algn="l" defTabSz="908182" rtl="0" eaLnBrk="1" latinLnBrk="0" hangingPunct="1">
                <a:defRPr sz="1800" kern="1200">
                  <a:solidFill>
                    <a:schemeClr val="tx1"/>
                  </a:solidFill>
                  <a:latin typeface="+mn-lt"/>
                  <a:ea typeface="+mn-ea"/>
                  <a:cs typeface="+mn-cs"/>
                </a:defRPr>
              </a:lvl7pPr>
              <a:lvl8pPr marL="3178637" algn="l" defTabSz="908182" rtl="0" eaLnBrk="1" latinLnBrk="0" hangingPunct="1">
                <a:defRPr sz="1800" kern="1200">
                  <a:solidFill>
                    <a:schemeClr val="tx1"/>
                  </a:solidFill>
                  <a:latin typeface="+mn-lt"/>
                  <a:ea typeface="+mn-ea"/>
                  <a:cs typeface="+mn-cs"/>
                </a:defRPr>
              </a:lvl8pPr>
              <a:lvl9pPr marL="3632728" algn="l" defTabSz="908182" rtl="0" eaLnBrk="1" latinLnBrk="0" hangingPunct="1">
                <a:defRPr sz="1800" kern="1200">
                  <a:solidFill>
                    <a:schemeClr val="tx1"/>
                  </a:solidFill>
                  <a:latin typeface="+mn-lt"/>
                  <a:ea typeface="+mn-ea"/>
                  <a:cs typeface="+mn-cs"/>
                </a:defRPr>
              </a:lvl9pPr>
            </a:lstStyle>
            <a:p>
              <a:pPr algn="ctr"/>
              <a:r>
                <a:rPr lang="en-GB" sz="700" b="1" dirty="0" smtClean="0">
                  <a:latin typeface="Arial" panose="020B0604020202020204" pitchFamily="34" charset="0"/>
                  <a:cs typeface="Arial" panose="020B0604020202020204" pitchFamily="34" charset="0"/>
                </a:rPr>
                <a:t>Provider Meeting</a:t>
              </a:r>
              <a:endParaRPr lang="en-GB" sz="700" b="1" dirty="0">
                <a:latin typeface="Arial" panose="020B0604020202020204" pitchFamily="34" charset="0"/>
                <a:cs typeface="Arial" panose="020B0604020202020204" pitchFamily="34" charset="0"/>
              </a:endParaRPr>
            </a:p>
          </p:txBody>
        </p:sp>
        <p:sp>
          <p:nvSpPr>
            <p:cNvPr id="50" name="TextBox 12"/>
            <p:cNvSpPr txBox="1"/>
            <p:nvPr/>
          </p:nvSpPr>
          <p:spPr>
            <a:xfrm>
              <a:off x="2706257" y="3154928"/>
              <a:ext cx="826841" cy="285732"/>
            </a:xfrm>
            <a:prstGeom prst="rect">
              <a:avLst/>
            </a:prstGeom>
            <a:solidFill>
              <a:schemeClr val="accent1">
                <a:lumMod val="20000"/>
                <a:lumOff val="80000"/>
              </a:schemeClr>
            </a:solidFill>
            <a:ln>
              <a:solidFill>
                <a:srgbClr val="283A97"/>
              </a:solidFill>
              <a:prstDash val="solid"/>
            </a:ln>
          </p:spPr>
          <p:txBody>
            <a:bodyPr wrap="square" lIns="0" rIns="0" rtlCol="0">
              <a:noAutofit/>
            </a:bodyPr>
            <a:lstStyle>
              <a:defPPr>
                <a:defRPr lang="en-US"/>
              </a:defPPr>
              <a:lvl1pPr marL="0" algn="l" defTabSz="908182" rtl="0" eaLnBrk="1" latinLnBrk="0" hangingPunct="1">
                <a:defRPr sz="1800" kern="1200">
                  <a:solidFill>
                    <a:schemeClr val="tx1"/>
                  </a:solidFill>
                  <a:latin typeface="+mn-lt"/>
                  <a:ea typeface="+mn-ea"/>
                  <a:cs typeface="+mn-cs"/>
                </a:defRPr>
              </a:lvl1pPr>
              <a:lvl2pPr marL="454091" algn="l" defTabSz="908182" rtl="0" eaLnBrk="1" latinLnBrk="0" hangingPunct="1">
                <a:defRPr sz="1800" kern="1200">
                  <a:solidFill>
                    <a:schemeClr val="tx1"/>
                  </a:solidFill>
                  <a:latin typeface="+mn-lt"/>
                  <a:ea typeface="+mn-ea"/>
                  <a:cs typeface="+mn-cs"/>
                </a:defRPr>
              </a:lvl2pPr>
              <a:lvl3pPr marL="908182" algn="l" defTabSz="908182" rtl="0" eaLnBrk="1" latinLnBrk="0" hangingPunct="1">
                <a:defRPr sz="1800" kern="1200">
                  <a:solidFill>
                    <a:schemeClr val="tx1"/>
                  </a:solidFill>
                  <a:latin typeface="+mn-lt"/>
                  <a:ea typeface="+mn-ea"/>
                  <a:cs typeface="+mn-cs"/>
                </a:defRPr>
              </a:lvl3pPr>
              <a:lvl4pPr marL="1362273" algn="l" defTabSz="908182" rtl="0" eaLnBrk="1" latinLnBrk="0" hangingPunct="1">
                <a:defRPr sz="1800" kern="1200">
                  <a:solidFill>
                    <a:schemeClr val="tx1"/>
                  </a:solidFill>
                  <a:latin typeface="+mn-lt"/>
                  <a:ea typeface="+mn-ea"/>
                  <a:cs typeface="+mn-cs"/>
                </a:defRPr>
              </a:lvl4pPr>
              <a:lvl5pPr marL="1816364" algn="l" defTabSz="908182" rtl="0" eaLnBrk="1" latinLnBrk="0" hangingPunct="1">
                <a:defRPr sz="1800" kern="1200">
                  <a:solidFill>
                    <a:schemeClr val="tx1"/>
                  </a:solidFill>
                  <a:latin typeface="+mn-lt"/>
                  <a:ea typeface="+mn-ea"/>
                  <a:cs typeface="+mn-cs"/>
                </a:defRPr>
              </a:lvl5pPr>
              <a:lvl6pPr marL="2270455" algn="l" defTabSz="908182" rtl="0" eaLnBrk="1" latinLnBrk="0" hangingPunct="1">
                <a:defRPr sz="1800" kern="1200">
                  <a:solidFill>
                    <a:schemeClr val="tx1"/>
                  </a:solidFill>
                  <a:latin typeface="+mn-lt"/>
                  <a:ea typeface="+mn-ea"/>
                  <a:cs typeface="+mn-cs"/>
                </a:defRPr>
              </a:lvl6pPr>
              <a:lvl7pPr marL="2724546" algn="l" defTabSz="908182" rtl="0" eaLnBrk="1" latinLnBrk="0" hangingPunct="1">
                <a:defRPr sz="1800" kern="1200">
                  <a:solidFill>
                    <a:schemeClr val="tx1"/>
                  </a:solidFill>
                  <a:latin typeface="+mn-lt"/>
                  <a:ea typeface="+mn-ea"/>
                  <a:cs typeface="+mn-cs"/>
                </a:defRPr>
              </a:lvl7pPr>
              <a:lvl8pPr marL="3178637" algn="l" defTabSz="908182" rtl="0" eaLnBrk="1" latinLnBrk="0" hangingPunct="1">
                <a:defRPr sz="1800" kern="1200">
                  <a:solidFill>
                    <a:schemeClr val="tx1"/>
                  </a:solidFill>
                  <a:latin typeface="+mn-lt"/>
                  <a:ea typeface="+mn-ea"/>
                  <a:cs typeface="+mn-cs"/>
                </a:defRPr>
              </a:lvl8pPr>
              <a:lvl9pPr marL="3632728" algn="l" defTabSz="908182" rtl="0" eaLnBrk="1" latinLnBrk="0" hangingPunct="1">
                <a:defRPr sz="1800" kern="1200">
                  <a:solidFill>
                    <a:schemeClr val="tx1"/>
                  </a:solidFill>
                  <a:latin typeface="+mn-lt"/>
                  <a:ea typeface="+mn-ea"/>
                  <a:cs typeface="+mn-cs"/>
                </a:defRPr>
              </a:lvl9pPr>
            </a:lstStyle>
            <a:p>
              <a:pPr algn="ctr">
                <a:defRPr/>
              </a:pPr>
              <a:r>
                <a:rPr lang="en-GB" sz="700" b="1" kern="0" dirty="0" smtClean="0">
                  <a:latin typeface="Arial"/>
                </a:rPr>
                <a:t>Directors of Strategy</a:t>
              </a:r>
              <a:endParaRPr lang="en-GB" sz="700" b="1" kern="0" dirty="0">
                <a:latin typeface="Arial"/>
              </a:endParaRPr>
            </a:p>
          </p:txBody>
        </p:sp>
        <p:cxnSp>
          <p:nvCxnSpPr>
            <p:cNvPr id="51" name="Straight Connector 50"/>
            <p:cNvCxnSpPr>
              <a:stCxn id="50" idx="3"/>
            </p:cNvCxnSpPr>
            <p:nvPr/>
          </p:nvCxnSpPr>
          <p:spPr>
            <a:xfrm>
              <a:off x="3533098" y="3297794"/>
              <a:ext cx="595704" cy="0"/>
            </a:xfrm>
            <a:prstGeom prst="line">
              <a:avLst/>
            </a:prstGeom>
            <a:ln w="635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a:stCxn id="43" idx="2"/>
            </p:cNvCxnSpPr>
            <p:nvPr/>
          </p:nvCxnSpPr>
          <p:spPr>
            <a:xfrm>
              <a:off x="3991479" y="2310099"/>
              <a:ext cx="0" cy="65556"/>
            </a:xfrm>
            <a:prstGeom prst="line">
              <a:avLst/>
            </a:prstGeom>
            <a:ln w="6350"/>
          </p:spPr>
          <p:style>
            <a:lnRef idx="2">
              <a:schemeClr val="accent1"/>
            </a:lnRef>
            <a:fillRef idx="0">
              <a:schemeClr val="accent1"/>
            </a:fillRef>
            <a:effectRef idx="1">
              <a:schemeClr val="accent1"/>
            </a:effectRef>
            <a:fontRef idx="minor">
              <a:schemeClr val="tx1"/>
            </a:fontRef>
          </p:style>
        </p:cxnSp>
        <p:grpSp>
          <p:nvGrpSpPr>
            <p:cNvPr id="53" name="Group 52"/>
            <p:cNvGrpSpPr/>
            <p:nvPr/>
          </p:nvGrpSpPr>
          <p:grpSpPr>
            <a:xfrm>
              <a:off x="4572011" y="5135463"/>
              <a:ext cx="1769655" cy="187735"/>
              <a:chOff x="4572290" y="5125133"/>
              <a:chExt cx="1769655" cy="187735"/>
            </a:xfrm>
          </p:grpSpPr>
          <p:sp>
            <p:nvSpPr>
              <p:cNvPr id="67" name="TextBox 15"/>
              <p:cNvSpPr txBox="1"/>
              <p:nvPr/>
            </p:nvSpPr>
            <p:spPr>
              <a:xfrm>
                <a:off x="4572290" y="5125133"/>
                <a:ext cx="557933" cy="187735"/>
              </a:xfrm>
              <a:prstGeom prst="rect">
                <a:avLst/>
              </a:prstGeom>
              <a:solidFill>
                <a:schemeClr val="accent1">
                  <a:lumMod val="40000"/>
                  <a:lumOff val="60000"/>
                </a:schemeClr>
              </a:solidFill>
              <a:ln>
                <a:solidFill>
                  <a:srgbClr val="283A97"/>
                </a:solidFill>
                <a:prstDash val="solid"/>
              </a:ln>
            </p:spPr>
            <p:txBody>
              <a:bodyPr wrap="square" lIns="0" rIns="0" rtlCol="0">
                <a:noAutofit/>
              </a:bodyPr>
              <a:lstStyle>
                <a:defPPr>
                  <a:defRPr lang="en-US"/>
                </a:defPPr>
                <a:lvl1pPr marL="0" algn="l" defTabSz="908182" rtl="0" eaLnBrk="1" latinLnBrk="0" hangingPunct="1">
                  <a:defRPr sz="1800" kern="1200">
                    <a:solidFill>
                      <a:schemeClr val="tx1"/>
                    </a:solidFill>
                    <a:latin typeface="+mn-lt"/>
                    <a:ea typeface="+mn-ea"/>
                    <a:cs typeface="+mn-cs"/>
                  </a:defRPr>
                </a:lvl1pPr>
                <a:lvl2pPr marL="454091" algn="l" defTabSz="908182" rtl="0" eaLnBrk="1" latinLnBrk="0" hangingPunct="1">
                  <a:defRPr sz="1800" kern="1200">
                    <a:solidFill>
                      <a:schemeClr val="tx1"/>
                    </a:solidFill>
                    <a:latin typeface="+mn-lt"/>
                    <a:ea typeface="+mn-ea"/>
                    <a:cs typeface="+mn-cs"/>
                  </a:defRPr>
                </a:lvl2pPr>
                <a:lvl3pPr marL="908182" algn="l" defTabSz="908182" rtl="0" eaLnBrk="1" latinLnBrk="0" hangingPunct="1">
                  <a:defRPr sz="1800" kern="1200">
                    <a:solidFill>
                      <a:schemeClr val="tx1"/>
                    </a:solidFill>
                    <a:latin typeface="+mn-lt"/>
                    <a:ea typeface="+mn-ea"/>
                    <a:cs typeface="+mn-cs"/>
                  </a:defRPr>
                </a:lvl3pPr>
                <a:lvl4pPr marL="1362273" algn="l" defTabSz="908182" rtl="0" eaLnBrk="1" latinLnBrk="0" hangingPunct="1">
                  <a:defRPr sz="1800" kern="1200">
                    <a:solidFill>
                      <a:schemeClr val="tx1"/>
                    </a:solidFill>
                    <a:latin typeface="+mn-lt"/>
                    <a:ea typeface="+mn-ea"/>
                    <a:cs typeface="+mn-cs"/>
                  </a:defRPr>
                </a:lvl4pPr>
                <a:lvl5pPr marL="1816364" algn="l" defTabSz="908182" rtl="0" eaLnBrk="1" latinLnBrk="0" hangingPunct="1">
                  <a:defRPr sz="1800" kern="1200">
                    <a:solidFill>
                      <a:schemeClr val="tx1"/>
                    </a:solidFill>
                    <a:latin typeface="+mn-lt"/>
                    <a:ea typeface="+mn-ea"/>
                    <a:cs typeface="+mn-cs"/>
                  </a:defRPr>
                </a:lvl5pPr>
                <a:lvl6pPr marL="2270455" algn="l" defTabSz="908182" rtl="0" eaLnBrk="1" latinLnBrk="0" hangingPunct="1">
                  <a:defRPr sz="1800" kern="1200">
                    <a:solidFill>
                      <a:schemeClr val="tx1"/>
                    </a:solidFill>
                    <a:latin typeface="+mn-lt"/>
                    <a:ea typeface="+mn-ea"/>
                    <a:cs typeface="+mn-cs"/>
                  </a:defRPr>
                </a:lvl6pPr>
                <a:lvl7pPr marL="2724546" algn="l" defTabSz="908182" rtl="0" eaLnBrk="1" latinLnBrk="0" hangingPunct="1">
                  <a:defRPr sz="1800" kern="1200">
                    <a:solidFill>
                      <a:schemeClr val="tx1"/>
                    </a:solidFill>
                    <a:latin typeface="+mn-lt"/>
                    <a:ea typeface="+mn-ea"/>
                    <a:cs typeface="+mn-cs"/>
                  </a:defRPr>
                </a:lvl7pPr>
                <a:lvl8pPr marL="3178637" algn="l" defTabSz="908182" rtl="0" eaLnBrk="1" latinLnBrk="0" hangingPunct="1">
                  <a:defRPr sz="1800" kern="1200">
                    <a:solidFill>
                      <a:schemeClr val="tx1"/>
                    </a:solidFill>
                    <a:latin typeface="+mn-lt"/>
                    <a:ea typeface="+mn-ea"/>
                    <a:cs typeface="+mn-cs"/>
                  </a:defRPr>
                </a:lvl8pPr>
                <a:lvl9pPr marL="3632728" algn="l" defTabSz="908182" rtl="0" eaLnBrk="1" latinLnBrk="0" hangingPunct="1">
                  <a:defRPr sz="1800" kern="1200">
                    <a:solidFill>
                      <a:schemeClr val="tx1"/>
                    </a:solidFill>
                    <a:latin typeface="+mn-lt"/>
                    <a:ea typeface="+mn-ea"/>
                    <a:cs typeface="+mn-cs"/>
                  </a:defRPr>
                </a:lvl9pPr>
              </a:lstStyle>
              <a:p>
                <a:r>
                  <a:rPr lang="en-GB" sz="700" dirty="0" smtClean="0"/>
                  <a:t>Back Office</a:t>
                </a:r>
                <a:endParaRPr lang="en-GB" sz="700" dirty="0"/>
              </a:p>
            </p:txBody>
          </p:sp>
          <p:sp>
            <p:nvSpPr>
              <p:cNvPr id="68" name="TextBox 16"/>
              <p:cNvSpPr txBox="1"/>
              <p:nvPr/>
            </p:nvSpPr>
            <p:spPr>
              <a:xfrm>
                <a:off x="5796426" y="5125133"/>
                <a:ext cx="545519" cy="187735"/>
              </a:xfrm>
              <a:prstGeom prst="rect">
                <a:avLst/>
              </a:prstGeom>
              <a:solidFill>
                <a:schemeClr val="accent1">
                  <a:lumMod val="40000"/>
                  <a:lumOff val="60000"/>
                </a:schemeClr>
              </a:solidFill>
              <a:ln>
                <a:solidFill>
                  <a:srgbClr val="283A97"/>
                </a:solidFill>
                <a:prstDash val="solid"/>
              </a:ln>
            </p:spPr>
            <p:txBody>
              <a:bodyPr wrap="square" lIns="0" rIns="0" rtlCol="0">
                <a:noAutofit/>
              </a:bodyPr>
              <a:lstStyle>
                <a:defPPr>
                  <a:defRPr lang="en-US"/>
                </a:defPPr>
                <a:lvl1pPr marL="0" algn="l" defTabSz="908182" rtl="0" eaLnBrk="1" latinLnBrk="0" hangingPunct="1">
                  <a:defRPr sz="1800" kern="1200">
                    <a:solidFill>
                      <a:schemeClr val="tx1"/>
                    </a:solidFill>
                    <a:latin typeface="+mn-lt"/>
                    <a:ea typeface="+mn-ea"/>
                    <a:cs typeface="+mn-cs"/>
                  </a:defRPr>
                </a:lvl1pPr>
                <a:lvl2pPr marL="454091" algn="l" defTabSz="908182" rtl="0" eaLnBrk="1" latinLnBrk="0" hangingPunct="1">
                  <a:defRPr sz="1800" kern="1200">
                    <a:solidFill>
                      <a:schemeClr val="tx1"/>
                    </a:solidFill>
                    <a:latin typeface="+mn-lt"/>
                    <a:ea typeface="+mn-ea"/>
                    <a:cs typeface="+mn-cs"/>
                  </a:defRPr>
                </a:lvl2pPr>
                <a:lvl3pPr marL="908182" algn="l" defTabSz="908182" rtl="0" eaLnBrk="1" latinLnBrk="0" hangingPunct="1">
                  <a:defRPr sz="1800" kern="1200">
                    <a:solidFill>
                      <a:schemeClr val="tx1"/>
                    </a:solidFill>
                    <a:latin typeface="+mn-lt"/>
                    <a:ea typeface="+mn-ea"/>
                    <a:cs typeface="+mn-cs"/>
                  </a:defRPr>
                </a:lvl3pPr>
                <a:lvl4pPr marL="1362273" algn="l" defTabSz="908182" rtl="0" eaLnBrk="1" latinLnBrk="0" hangingPunct="1">
                  <a:defRPr sz="1800" kern="1200">
                    <a:solidFill>
                      <a:schemeClr val="tx1"/>
                    </a:solidFill>
                    <a:latin typeface="+mn-lt"/>
                    <a:ea typeface="+mn-ea"/>
                    <a:cs typeface="+mn-cs"/>
                  </a:defRPr>
                </a:lvl4pPr>
                <a:lvl5pPr marL="1816364" algn="l" defTabSz="908182" rtl="0" eaLnBrk="1" latinLnBrk="0" hangingPunct="1">
                  <a:defRPr sz="1800" kern="1200">
                    <a:solidFill>
                      <a:schemeClr val="tx1"/>
                    </a:solidFill>
                    <a:latin typeface="+mn-lt"/>
                    <a:ea typeface="+mn-ea"/>
                    <a:cs typeface="+mn-cs"/>
                  </a:defRPr>
                </a:lvl5pPr>
                <a:lvl6pPr marL="2270455" algn="l" defTabSz="908182" rtl="0" eaLnBrk="1" latinLnBrk="0" hangingPunct="1">
                  <a:defRPr sz="1800" kern="1200">
                    <a:solidFill>
                      <a:schemeClr val="tx1"/>
                    </a:solidFill>
                    <a:latin typeface="+mn-lt"/>
                    <a:ea typeface="+mn-ea"/>
                    <a:cs typeface="+mn-cs"/>
                  </a:defRPr>
                </a:lvl6pPr>
                <a:lvl7pPr marL="2724546" algn="l" defTabSz="908182" rtl="0" eaLnBrk="1" latinLnBrk="0" hangingPunct="1">
                  <a:defRPr sz="1800" kern="1200">
                    <a:solidFill>
                      <a:schemeClr val="tx1"/>
                    </a:solidFill>
                    <a:latin typeface="+mn-lt"/>
                    <a:ea typeface="+mn-ea"/>
                    <a:cs typeface="+mn-cs"/>
                  </a:defRPr>
                </a:lvl7pPr>
                <a:lvl8pPr marL="3178637" algn="l" defTabSz="908182" rtl="0" eaLnBrk="1" latinLnBrk="0" hangingPunct="1">
                  <a:defRPr sz="1800" kern="1200">
                    <a:solidFill>
                      <a:schemeClr val="tx1"/>
                    </a:solidFill>
                    <a:latin typeface="+mn-lt"/>
                    <a:ea typeface="+mn-ea"/>
                    <a:cs typeface="+mn-cs"/>
                  </a:defRPr>
                </a:lvl8pPr>
                <a:lvl9pPr marL="3632728" algn="l" defTabSz="908182" rtl="0" eaLnBrk="1" latinLnBrk="0" hangingPunct="1">
                  <a:defRPr sz="1800" kern="1200">
                    <a:solidFill>
                      <a:schemeClr val="tx1"/>
                    </a:solidFill>
                    <a:latin typeface="+mn-lt"/>
                    <a:ea typeface="+mn-ea"/>
                    <a:cs typeface="+mn-cs"/>
                  </a:defRPr>
                </a:lvl9pPr>
              </a:lstStyle>
              <a:p>
                <a:r>
                  <a:rPr lang="en-GB" sz="700" dirty="0" smtClean="0"/>
                  <a:t>Estates</a:t>
                </a:r>
                <a:endParaRPr lang="en-GB" sz="700" dirty="0"/>
              </a:p>
            </p:txBody>
          </p:sp>
          <p:sp>
            <p:nvSpPr>
              <p:cNvPr id="69" name="TextBox 17"/>
              <p:cNvSpPr txBox="1"/>
              <p:nvPr/>
            </p:nvSpPr>
            <p:spPr>
              <a:xfrm>
                <a:off x="5184358" y="5125133"/>
                <a:ext cx="557933" cy="187735"/>
              </a:xfrm>
              <a:prstGeom prst="rect">
                <a:avLst/>
              </a:prstGeom>
              <a:solidFill>
                <a:schemeClr val="accent1">
                  <a:lumMod val="40000"/>
                  <a:lumOff val="60000"/>
                </a:schemeClr>
              </a:solidFill>
              <a:ln>
                <a:solidFill>
                  <a:srgbClr val="283A97"/>
                </a:solidFill>
                <a:prstDash val="solid"/>
              </a:ln>
            </p:spPr>
            <p:txBody>
              <a:bodyPr wrap="square" lIns="0" rIns="0" rtlCol="0">
                <a:noAutofit/>
              </a:bodyPr>
              <a:lstStyle>
                <a:defPPr>
                  <a:defRPr lang="en-US"/>
                </a:defPPr>
                <a:lvl1pPr marL="0" algn="l" defTabSz="908182" rtl="0" eaLnBrk="1" latinLnBrk="0" hangingPunct="1">
                  <a:defRPr sz="1800" kern="1200">
                    <a:solidFill>
                      <a:schemeClr val="tx1"/>
                    </a:solidFill>
                    <a:latin typeface="+mn-lt"/>
                    <a:ea typeface="+mn-ea"/>
                    <a:cs typeface="+mn-cs"/>
                  </a:defRPr>
                </a:lvl1pPr>
                <a:lvl2pPr marL="454091" algn="l" defTabSz="908182" rtl="0" eaLnBrk="1" latinLnBrk="0" hangingPunct="1">
                  <a:defRPr sz="1800" kern="1200">
                    <a:solidFill>
                      <a:schemeClr val="tx1"/>
                    </a:solidFill>
                    <a:latin typeface="+mn-lt"/>
                    <a:ea typeface="+mn-ea"/>
                    <a:cs typeface="+mn-cs"/>
                  </a:defRPr>
                </a:lvl2pPr>
                <a:lvl3pPr marL="908182" algn="l" defTabSz="908182" rtl="0" eaLnBrk="1" latinLnBrk="0" hangingPunct="1">
                  <a:defRPr sz="1800" kern="1200">
                    <a:solidFill>
                      <a:schemeClr val="tx1"/>
                    </a:solidFill>
                    <a:latin typeface="+mn-lt"/>
                    <a:ea typeface="+mn-ea"/>
                    <a:cs typeface="+mn-cs"/>
                  </a:defRPr>
                </a:lvl3pPr>
                <a:lvl4pPr marL="1362273" algn="l" defTabSz="908182" rtl="0" eaLnBrk="1" latinLnBrk="0" hangingPunct="1">
                  <a:defRPr sz="1800" kern="1200">
                    <a:solidFill>
                      <a:schemeClr val="tx1"/>
                    </a:solidFill>
                    <a:latin typeface="+mn-lt"/>
                    <a:ea typeface="+mn-ea"/>
                    <a:cs typeface="+mn-cs"/>
                  </a:defRPr>
                </a:lvl4pPr>
                <a:lvl5pPr marL="1816364" algn="l" defTabSz="908182" rtl="0" eaLnBrk="1" latinLnBrk="0" hangingPunct="1">
                  <a:defRPr sz="1800" kern="1200">
                    <a:solidFill>
                      <a:schemeClr val="tx1"/>
                    </a:solidFill>
                    <a:latin typeface="+mn-lt"/>
                    <a:ea typeface="+mn-ea"/>
                    <a:cs typeface="+mn-cs"/>
                  </a:defRPr>
                </a:lvl5pPr>
                <a:lvl6pPr marL="2270455" algn="l" defTabSz="908182" rtl="0" eaLnBrk="1" latinLnBrk="0" hangingPunct="1">
                  <a:defRPr sz="1800" kern="1200">
                    <a:solidFill>
                      <a:schemeClr val="tx1"/>
                    </a:solidFill>
                    <a:latin typeface="+mn-lt"/>
                    <a:ea typeface="+mn-ea"/>
                    <a:cs typeface="+mn-cs"/>
                  </a:defRPr>
                </a:lvl6pPr>
                <a:lvl7pPr marL="2724546" algn="l" defTabSz="908182" rtl="0" eaLnBrk="1" latinLnBrk="0" hangingPunct="1">
                  <a:defRPr sz="1800" kern="1200">
                    <a:solidFill>
                      <a:schemeClr val="tx1"/>
                    </a:solidFill>
                    <a:latin typeface="+mn-lt"/>
                    <a:ea typeface="+mn-ea"/>
                    <a:cs typeface="+mn-cs"/>
                  </a:defRPr>
                </a:lvl7pPr>
                <a:lvl8pPr marL="3178637" algn="l" defTabSz="908182" rtl="0" eaLnBrk="1" latinLnBrk="0" hangingPunct="1">
                  <a:defRPr sz="1800" kern="1200">
                    <a:solidFill>
                      <a:schemeClr val="tx1"/>
                    </a:solidFill>
                    <a:latin typeface="+mn-lt"/>
                    <a:ea typeface="+mn-ea"/>
                    <a:cs typeface="+mn-cs"/>
                  </a:defRPr>
                </a:lvl8pPr>
                <a:lvl9pPr marL="3632728" algn="l" defTabSz="908182" rtl="0" eaLnBrk="1" latinLnBrk="0" hangingPunct="1">
                  <a:defRPr sz="1800" kern="1200">
                    <a:solidFill>
                      <a:schemeClr val="tx1"/>
                    </a:solidFill>
                    <a:latin typeface="+mn-lt"/>
                    <a:ea typeface="+mn-ea"/>
                    <a:cs typeface="+mn-cs"/>
                  </a:defRPr>
                </a:lvl9pPr>
              </a:lstStyle>
              <a:p>
                <a:r>
                  <a:rPr lang="en-GB" sz="600" dirty="0" smtClean="0"/>
                  <a:t>Procurement</a:t>
                </a:r>
                <a:endParaRPr lang="en-GB" sz="600" dirty="0"/>
              </a:p>
            </p:txBody>
          </p:sp>
        </p:grpSp>
        <p:grpSp>
          <p:nvGrpSpPr>
            <p:cNvPr id="54" name="Group 53"/>
            <p:cNvGrpSpPr/>
            <p:nvPr/>
          </p:nvGrpSpPr>
          <p:grpSpPr>
            <a:xfrm>
              <a:off x="2706257" y="4831326"/>
              <a:ext cx="1787110" cy="222080"/>
              <a:chOff x="2706257" y="4846658"/>
              <a:chExt cx="1787110" cy="222080"/>
            </a:xfrm>
          </p:grpSpPr>
          <p:sp>
            <p:nvSpPr>
              <p:cNvPr id="63" name="TextBox 58"/>
              <p:cNvSpPr txBox="1"/>
              <p:nvPr/>
            </p:nvSpPr>
            <p:spPr>
              <a:xfrm>
                <a:off x="3160360" y="4852738"/>
                <a:ext cx="424800" cy="216000"/>
              </a:xfrm>
              <a:prstGeom prst="rect">
                <a:avLst/>
              </a:prstGeom>
              <a:solidFill>
                <a:schemeClr val="accent1">
                  <a:lumMod val="40000"/>
                  <a:lumOff val="60000"/>
                </a:schemeClr>
              </a:solidFill>
              <a:ln>
                <a:solidFill>
                  <a:srgbClr val="283A97"/>
                </a:solidFill>
                <a:prstDash val="solid"/>
              </a:ln>
            </p:spPr>
            <p:txBody>
              <a:bodyPr wrap="square" lIns="0" rIns="0" rtlCol="0">
                <a:noAutofit/>
              </a:bodyPr>
              <a:lstStyle>
                <a:defPPr>
                  <a:defRPr lang="en-US"/>
                </a:defPPr>
                <a:lvl1pPr marL="0" algn="l" defTabSz="908182" rtl="0" eaLnBrk="1" latinLnBrk="0" hangingPunct="1">
                  <a:defRPr sz="1800" kern="1200">
                    <a:solidFill>
                      <a:schemeClr val="tx1"/>
                    </a:solidFill>
                    <a:latin typeface="+mn-lt"/>
                    <a:ea typeface="+mn-ea"/>
                    <a:cs typeface="+mn-cs"/>
                  </a:defRPr>
                </a:lvl1pPr>
                <a:lvl2pPr marL="454091" algn="l" defTabSz="908182" rtl="0" eaLnBrk="1" latinLnBrk="0" hangingPunct="1">
                  <a:defRPr sz="1800" kern="1200">
                    <a:solidFill>
                      <a:schemeClr val="tx1"/>
                    </a:solidFill>
                    <a:latin typeface="+mn-lt"/>
                    <a:ea typeface="+mn-ea"/>
                    <a:cs typeface="+mn-cs"/>
                  </a:defRPr>
                </a:lvl2pPr>
                <a:lvl3pPr marL="908182" algn="l" defTabSz="908182" rtl="0" eaLnBrk="1" latinLnBrk="0" hangingPunct="1">
                  <a:defRPr sz="1800" kern="1200">
                    <a:solidFill>
                      <a:schemeClr val="tx1"/>
                    </a:solidFill>
                    <a:latin typeface="+mn-lt"/>
                    <a:ea typeface="+mn-ea"/>
                    <a:cs typeface="+mn-cs"/>
                  </a:defRPr>
                </a:lvl3pPr>
                <a:lvl4pPr marL="1362273" algn="l" defTabSz="908182" rtl="0" eaLnBrk="1" latinLnBrk="0" hangingPunct="1">
                  <a:defRPr sz="1800" kern="1200">
                    <a:solidFill>
                      <a:schemeClr val="tx1"/>
                    </a:solidFill>
                    <a:latin typeface="+mn-lt"/>
                    <a:ea typeface="+mn-ea"/>
                    <a:cs typeface="+mn-cs"/>
                  </a:defRPr>
                </a:lvl4pPr>
                <a:lvl5pPr marL="1816364" algn="l" defTabSz="908182" rtl="0" eaLnBrk="1" latinLnBrk="0" hangingPunct="1">
                  <a:defRPr sz="1800" kern="1200">
                    <a:solidFill>
                      <a:schemeClr val="tx1"/>
                    </a:solidFill>
                    <a:latin typeface="+mn-lt"/>
                    <a:ea typeface="+mn-ea"/>
                    <a:cs typeface="+mn-cs"/>
                  </a:defRPr>
                </a:lvl5pPr>
                <a:lvl6pPr marL="2270455" algn="l" defTabSz="908182" rtl="0" eaLnBrk="1" latinLnBrk="0" hangingPunct="1">
                  <a:defRPr sz="1800" kern="1200">
                    <a:solidFill>
                      <a:schemeClr val="tx1"/>
                    </a:solidFill>
                    <a:latin typeface="+mn-lt"/>
                    <a:ea typeface="+mn-ea"/>
                    <a:cs typeface="+mn-cs"/>
                  </a:defRPr>
                </a:lvl6pPr>
                <a:lvl7pPr marL="2724546" algn="l" defTabSz="908182" rtl="0" eaLnBrk="1" latinLnBrk="0" hangingPunct="1">
                  <a:defRPr sz="1800" kern="1200">
                    <a:solidFill>
                      <a:schemeClr val="tx1"/>
                    </a:solidFill>
                    <a:latin typeface="+mn-lt"/>
                    <a:ea typeface="+mn-ea"/>
                    <a:cs typeface="+mn-cs"/>
                  </a:defRPr>
                </a:lvl7pPr>
                <a:lvl8pPr marL="3178637" algn="l" defTabSz="908182" rtl="0" eaLnBrk="1" latinLnBrk="0" hangingPunct="1">
                  <a:defRPr sz="1800" kern="1200">
                    <a:solidFill>
                      <a:schemeClr val="tx1"/>
                    </a:solidFill>
                    <a:latin typeface="+mn-lt"/>
                    <a:ea typeface="+mn-ea"/>
                    <a:cs typeface="+mn-cs"/>
                  </a:defRPr>
                </a:lvl8pPr>
                <a:lvl9pPr marL="3632728" algn="l" defTabSz="908182" rtl="0" eaLnBrk="1" latinLnBrk="0" hangingPunct="1">
                  <a:defRPr sz="1800" kern="1200">
                    <a:solidFill>
                      <a:schemeClr val="tx1"/>
                    </a:solidFill>
                    <a:latin typeface="+mn-lt"/>
                    <a:ea typeface="+mn-ea"/>
                    <a:cs typeface="+mn-cs"/>
                  </a:defRPr>
                </a:lvl9pPr>
              </a:lstStyle>
              <a:p>
                <a:pPr algn="ctr">
                  <a:defRPr/>
                </a:pPr>
                <a:r>
                  <a:rPr lang="en-GB" sz="700" b="1" kern="0" dirty="0">
                    <a:latin typeface="Arial"/>
                  </a:rPr>
                  <a:t>U&amp;EC</a:t>
                </a:r>
              </a:p>
            </p:txBody>
          </p:sp>
          <p:sp>
            <p:nvSpPr>
              <p:cNvPr id="64" name="TextBox 59"/>
              <p:cNvSpPr txBox="1"/>
              <p:nvPr/>
            </p:nvSpPr>
            <p:spPr>
              <a:xfrm>
                <a:off x="3614463" y="4846658"/>
                <a:ext cx="424800" cy="216000"/>
              </a:xfrm>
              <a:prstGeom prst="rect">
                <a:avLst/>
              </a:prstGeom>
              <a:solidFill>
                <a:schemeClr val="accent1">
                  <a:lumMod val="40000"/>
                  <a:lumOff val="60000"/>
                </a:schemeClr>
              </a:solidFill>
              <a:ln>
                <a:solidFill>
                  <a:srgbClr val="283A97"/>
                </a:solidFill>
                <a:prstDash val="solid"/>
              </a:ln>
            </p:spPr>
            <p:txBody>
              <a:bodyPr wrap="square" lIns="0" rIns="0" rtlCol="0">
                <a:noAutofit/>
              </a:bodyPr>
              <a:lstStyle>
                <a:defPPr>
                  <a:defRPr lang="en-US"/>
                </a:defPPr>
                <a:lvl1pPr marL="0" algn="l" defTabSz="908182" rtl="0" eaLnBrk="1" latinLnBrk="0" hangingPunct="1">
                  <a:defRPr sz="1800" kern="1200">
                    <a:solidFill>
                      <a:schemeClr val="tx1"/>
                    </a:solidFill>
                    <a:latin typeface="+mn-lt"/>
                    <a:ea typeface="+mn-ea"/>
                    <a:cs typeface="+mn-cs"/>
                  </a:defRPr>
                </a:lvl1pPr>
                <a:lvl2pPr marL="454091" algn="l" defTabSz="908182" rtl="0" eaLnBrk="1" latinLnBrk="0" hangingPunct="1">
                  <a:defRPr sz="1800" kern="1200">
                    <a:solidFill>
                      <a:schemeClr val="tx1"/>
                    </a:solidFill>
                    <a:latin typeface="+mn-lt"/>
                    <a:ea typeface="+mn-ea"/>
                    <a:cs typeface="+mn-cs"/>
                  </a:defRPr>
                </a:lvl2pPr>
                <a:lvl3pPr marL="908182" algn="l" defTabSz="908182" rtl="0" eaLnBrk="1" latinLnBrk="0" hangingPunct="1">
                  <a:defRPr sz="1800" kern="1200">
                    <a:solidFill>
                      <a:schemeClr val="tx1"/>
                    </a:solidFill>
                    <a:latin typeface="+mn-lt"/>
                    <a:ea typeface="+mn-ea"/>
                    <a:cs typeface="+mn-cs"/>
                  </a:defRPr>
                </a:lvl3pPr>
                <a:lvl4pPr marL="1362273" algn="l" defTabSz="908182" rtl="0" eaLnBrk="1" latinLnBrk="0" hangingPunct="1">
                  <a:defRPr sz="1800" kern="1200">
                    <a:solidFill>
                      <a:schemeClr val="tx1"/>
                    </a:solidFill>
                    <a:latin typeface="+mn-lt"/>
                    <a:ea typeface="+mn-ea"/>
                    <a:cs typeface="+mn-cs"/>
                  </a:defRPr>
                </a:lvl4pPr>
                <a:lvl5pPr marL="1816364" algn="l" defTabSz="908182" rtl="0" eaLnBrk="1" latinLnBrk="0" hangingPunct="1">
                  <a:defRPr sz="1800" kern="1200">
                    <a:solidFill>
                      <a:schemeClr val="tx1"/>
                    </a:solidFill>
                    <a:latin typeface="+mn-lt"/>
                    <a:ea typeface="+mn-ea"/>
                    <a:cs typeface="+mn-cs"/>
                  </a:defRPr>
                </a:lvl5pPr>
                <a:lvl6pPr marL="2270455" algn="l" defTabSz="908182" rtl="0" eaLnBrk="1" latinLnBrk="0" hangingPunct="1">
                  <a:defRPr sz="1800" kern="1200">
                    <a:solidFill>
                      <a:schemeClr val="tx1"/>
                    </a:solidFill>
                    <a:latin typeface="+mn-lt"/>
                    <a:ea typeface="+mn-ea"/>
                    <a:cs typeface="+mn-cs"/>
                  </a:defRPr>
                </a:lvl6pPr>
                <a:lvl7pPr marL="2724546" algn="l" defTabSz="908182" rtl="0" eaLnBrk="1" latinLnBrk="0" hangingPunct="1">
                  <a:defRPr sz="1800" kern="1200">
                    <a:solidFill>
                      <a:schemeClr val="tx1"/>
                    </a:solidFill>
                    <a:latin typeface="+mn-lt"/>
                    <a:ea typeface="+mn-ea"/>
                    <a:cs typeface="+mn-cs"/>
                  </a:defRPr>
                </a:lvl7pPr>
                <a:lvl8pPr marL="3178637" algn="l" defTabSz="908182" rtl="0" eaLnBrk="1" latinLnBrk="0" hangingPunct="1">
                  <a:defRPr sz="1800" kern="1200">
                    <a:solidFill>
                      <a:schemeClr val="tx1"/>
                    </a:solidFill>
                    <a:latin typeface="+mn-lt"/>
                    <a:ea typeface="+mn-ea"/>
                    <a:cs typeface="+mn-cs"/>
                  </a:defRPr>
                </a:lvl8pPr>
                <a:lvl9pPr marL="3632728" algn="l" defTabSz="908182" rtl="0" eaLnBrk="1" latinLnBrk="0" hangingPunct="1">
                  <a:defRPr sz="1800" kern="1200">
                    <a:solidFill>
                      <a:schemeClr val="tx1"/>
                    </a:solidFill>
                    <a:latin typeface="+mn-lt"/>
                    <a:ea typeface="+mn-ea"/>
                    <a:cs typeface="+mn-cs"/>
                  </a:defRPr>
                </a:lvl9pPr>
              </a:lstStyle>
              <a:p>
                <a:r>
                  <a:rPr lang="en-GB" sz="700" dirty="0"/>
                  <a:t>Cancer</a:t>
                </a:r>
              </a:p>
            </p:txBody>
          </p:sp>
          <p:sp>
            <p:nvSpPr>
              <p:cNvPr id="65" name="TextBox 60"/>
              <p:cNvSpPr txBox="1"/>
              <p:nvPr/>
            </p:nvSpPr>
            <p:spPr>
              <a:xfrm>
                <a:off x="4068567" y="4846658"/>
                <a:ext cx="424800" cy="216000"/>
              </a:xfrm>
              <a:prstGeom prst="rect">
                <a:avLst/>
              </a:prstGeom>
              <a:solidFill>
                <a:schemeClr val="accent1">
                  <a:lumMod val="40000"/>
                  <a:lumOff val="60000"/>
                </a:schemeClr>
              </a:solidFill>
              <a:ln>
                <a:solidFill>
                  <a:srgbClr val="283A97"/>
                </a:solidFill>
                <a:prstDash val="solid"/>
              </a:ln>
            </p:spPr>
            <p:txBody>
              <a:bodyPr wrap="square" lIns="0" rIns="0" rtlCol="0">
                <a:noAutofit/>
              </a:bodyPr>
              <a:lstStyle>
                <a:defPPr>
                  <a:defRPr lang="en-US"/>
                </a:defPPr>
                <a:lvl1pPr marL="0" algn="l" defTabSz="908182" rtl="0" eaLnBrk="1" latinLnBrk="0" hangingPunct="1">
                  <a:defRPr sz="1800" kern="1200">
                    <a:solidFill>
                      <a:schemeClr val="tx1"/>
                    </a:solidFill>
                    <a:latin typeface="+mn-lt"/>
                    <a:ea typeface="+mn-ea"/>
                    <a:cs typeface="+mn-cs"/>
                  </a:defRPr>
                </a:lvl1pPr>
                <a:lvl2pPr marL="454091" algn="l" defTabSz="908182" rtl="0" eaLnBrk="1" latinLnBrk="0" hangingPunct="1">
                  <a:defRPr sz="1800" kern="1200">
                    <a:solidFill>
                      <a:schemeClr val="tx1"/>
                    </a:solidFill>
                    <a:latin typeface="+mn-lt"/>
                    <a:ea typeface="+mn-ea"/>
                    <a:cs typeface="+mn-cs"/>
                  </a:defRPr>
                </a:lvl2pPr>
                <a:lvl3pPr marL="908182" algn="l" defTabSz="908182" rtl="0" eaLnBrk="1" latinLnBrk="0" hangingPunct="1">
                  <a:defRPr sz="1800" kern="1200">
                    <a:solidFill>
                      <a:schemeClr val="tx1"/>
                    </a:solidFill>
                    <a:latin typeface="+mn-lt"/>
                    <a:ea typeface="+mn-ea"/>
                    <a:cs typeface="+mn-cs"/>
                  </a:defRPr>
                </a:lvl3pPr>
                <a:lvl4pPr marL="1362273" algn="l" defTabSz="908182" rtl="0" eaLnBrk="1" latinLnBrk="0" hangingPunct="1">
                  <a:defRPr sz="1800" kern="1200">
                    <a:solidFill>
                      <a:schemeClr val="tx1"/>
                    </a:solidFill>
                    <a:latin typeface="+mn-lt"/>
                    <a:ea typeface="+mn-ea"/>
                    <a:cs typeface="+mn-cs"/>
                  </a:defRPr>
                </a:lvl4pPr>
                <a:lvl5pPr marL="1816364" algn="l" defTabSz="908182" rtl="0" eaLnBrk="1" latinLnBrk="0" hangingPunct="1">
                  <a:defRPr sz="1800" kern="1200">
                    <a:solidFill>
                      <a:schemeClr val="tx1"/>
                    </a:solidFill>
                    <a:latin typeface="+mn-lt"/>
                    <a:ea typeface="+mn-ea"/>
                    <a:cs typeface="+mn-cs"/>
                  </a:defRPr>
                </a:lvl5pPr>
                <a:lvl6pPr marL="2270455" algn="l" defTabSz="908182" rtl="0" eaLnBrk="1" latinLnBrk="0" hangingPunct="1">
                  <a:defRPr sz="1800" kern="1200">
                    <a:solidFill>
                      <a:schemeClr val="tx1"/>
                    </a:solidFill>
                    <a:latin typeface="+mn-lt"/>
                    <a:ea typeface="+mn-ea"/>
                    <a:cs typeface="+mn-cs"/>
                  </a:defRPr>
                </a:lvl6pPr>
                <a:lvl7pPr marL="2724546" algn="l" defTabSz="908182" rtl="0" eaLnBrk="1" latinLnBrk="0" hangingPunct="1">
                  <a:defRPr sz="1800" kern="1200">
                    <a:solidFill>
                      <a:schemeClr val="tx1"/>
                    </a:solidFill>
                    <a:latin typeface="+mn-lt"/>
                    <a:ea typeface="+mn-ea"/>
                    <a:cs typeface="+mn-cs"/>
                  </a:defRPr>
                </a:lvl7pPr>
                <a:lvl8pPr marL="3178637" algn="l" defTabSz="908182" rtl="0" eaLnBrk="1" latinLnBrk="0" hangingPunct="1">
                  <a:defRPr sz="1800" kern="1200">
                    <a:solidFill>
                      <a:schemeClr val="tx1"/>
                    </a:solidFill>
                    <a:latin typeface="+mn-lt"/>
                    <a:ea typeface="+mn-ea"/>
                    <a:cs typeface="+mn-cs"/>
                  </a:defRPr>
                </a:lvl8pPr>
                <a:lvl9pPr marL="3632728" algn="l" defTabSz="908182" rtl="0" eaLnBrk="1" latinLnBrk="0" hangingPunct="1">
                  <a:defRPr sz="1800" kern="1200">
                    <a:solidFill>
                      <a:schemeClr val="tx1"/>
                    </a:solidFill>
                    <a:latin typeface="+mn-lt"/>
                    <a:ea typeface="+mn-ea"/>
                    <a:cs typeface="+mn-cs"/>
                  </a:defRPr>
                </a:lvl9pPr>
              </a:lstStyle>
              <a:p>
                <a:r>
                  <a:rPr lang="en-GB" sz="700" dirty="0"/>
                  <a:t>Planned</a:t>
                </a:r>
              </a:p>
            </p:txBody>
          </p:sp>
          <p:sp>
            <p:nvSpPr>
              <p:cNvPr id="66" name="TextBox 82"/>
              <p:cNvSpPr txBox="1"/>
              <p:nvPr/>
            </p:nvSpPr>
            <p:spPr>
              <a:xfrm>
                <a:off x="2706257" y="4852348"/>
                <a:ext cx="424800" cy="216000"/>
              </a:xfrm>
              <a:prstGeom prst="rect">
                <a:avLst/>
              </a:prstGeom>
              <a:solidFill>
                <a:schemeClr val="accent1">
                  <a:lumMod val="40000"/>
                  <a:lumOff val="60000"/>
                </a:schemeClr>
              </a:solidFill>
              <a:ln>
                <a:solidFill>
                  <a:srgbClr val="283A97"/>
                </a:solidFill>
                <a:prstDash val="solid"/>
              </a:ln>
            </p:spPr>
            <p:txBody>
              <a:bodyPr wrap="square" lIns="0" rIns="0" rtlCol="0">
                <a:noAutofit/>
              </a:bodyPr>
              <a:lstStyle>
                <a:defPPr>
                  <a:defRPr lang="en-US"/>
                </a:defPPr>
                <a:lvl1pPr marL="0" algn="l" defTabSz="908182" rtl="0" eaLnBrk="1" latinLnBrk="0" hangingPunct="1">
                  <a:defRPr sz="1800" kern="1200">
                    <a:solidFill>
                      <a:schemeClr val="tx1"/>
                    </a:solidFill>
                    <a:latin typeface="+mn-lt"/>
                    <a:ea typeface="+mn-ea"/>
                    <a:cs typeface="+mn-cs"/>
                  </a:defRPr>
                </a:lvl1pPr>
                <a:lvl2pPr marL="454091" algn="l" defTabSz="908182" rtl="0" eaLnBrk="1" latinLnBrk="0" hangingPunct="1">
                  <a:defRPr sz="1800" kern="1200">
                    <a:solidFill>
                      <a:schemeClr val="tx1"/>
                    </a:solidFill>
                    <a:latin typeface="+mn-lt"/>
                    <a:ea typeface="+mn-ea"/>
                    <a:cs typeface="+mn-cs"/>
                  </a:defRPr>
                </a:lvl2pPr>
                <a:lvl3pPr marL="908182" algn="l" defTabSz="908182" rtl="0" eaLnBrk="1" latinLnBrk="0" hangingPunct="1">
                  <a:defRPr sz="1800" kern="1200">
                    <a:solidFill>
                      <a:schemeClr val="tx1"/>
                    </a:solidFill>
                    <a:latin typeface="+mn-lt"/>
                    <a:ea typeface="+mn-ea"/>
                    <a:cs typeface="+mn-cs"/>
                  </a:defRPr>
                </a:lvl3pPr>
                <a:lvl4pPr marL="1362273" algn="l" defTabSz="908182" rtl="0" eaLnBrk="1" latinLnBrk="0" hangingPunct="1">
                  <a:defRPr sz="1800" kern="1200">
                    <a:solidFill>
                      <a:schemeClr val="tx1"/>
                    </a:solidFill>
                    <a:latin typeface="+mn-lt"/>
                    <a:ea typeface="+mn-ea"/>
                    <a:cs typeface="+mn-cs"/>
                  </a:defRPr>
                </a:lvl4pPr>
                <a:lvl5pPr marL="1816364" algn="l" defTabSz="908182" rtl="0" eaLnBrk="1" latinLnBrk="0" hangingPunct="1">
                  <a:defRPr sz="1800" kern="1200">
                    <a:solidFill>
                      <a:schemeClr val="tx1"/>
                    </a:solidFill>
                    <a:latin typeface="+mn-lt"/>
                    <a:ea typeface="+mn-ea"/>
                    <a:cs typeface="+mn-cs"/>
                  </a:defRPr>
                </a:lvl5pPr>
                <a:lvl6pPr marL="2270455" algn="l" defTabSz="908182" rtl="0" eaLnBrk="1" latinLnBrk="0" hangingPunct="1">
                  <a:defRPr sz="1800" kern="1200">
                    <a:solidFill>
                      <a:schemeClr val="tx1"/>
                    </a:solidFill>
                    <a:latin typeface="+mn-lt"/>
                    <a:ea typeface="+mn-ea"/>
                    <a:cs typeface="+mn-cs"/>
                  </a:defRPr>
                </a:lvl6pPr>
                <a:lvl7pPr marL="2724546" algn="l" defTabSz="908182" rtl="0" eaLnBrk="1" latinLnBrk="0" hangingPunct="1">
                  <a:defRPr sz="1800" kern="1200">
                    <a:solidFill>
                      <a:schemeClr val="tx1"/>
                    </a:solidFill>
                    <a:latin typeface="+mn-lt"/>
                    <a:ea typeface="+mn-ea"/>
                    <a:cs typeface="+mn-cs"/>
                  </a:defRPr>
                </a:lvl7pPr>
                <a:lvl8pPr marL="3178637" algn="l" defTabSz="908182" rtl="0" eaLnBrk="1" latinLnBrk="0" hangingPunct="1">
                  <a:defRPr sz="1800" kern="1200">
                    <a:solidFill>
                      <a:schemeClr val="tx1"/>
                    </a:solidFill>
                    <a:latin typeface="+mn-lt"/>
                    <a:ea typeface="+mn-ea"/>
                    <a:cs typeface="+mn-cs"/>
                  </a:defRPr>
                </a:lvl8pPr>
                <a:lvl9pPr marL="3632728" algn="l" defTabSz="908182" rtl="0" eaLnBrk="1" latinLnBrk="0" hangingPunct="1">
                  <a:defRPr sz="1800" kern="1200">
                    <a:solidFill>
                      <a:schemeClr val="tx1"/>
                    </a:solidFill>
                    <a:latin typeface="+mn-lt"/>
                    <a:ea typeface="+mn-ea"/>
                    <a:cs typeface="+mn-cs"/>
                  </a:defRPr>
                </a:lvl9pPr>
              </a:lstStyle>
              <a:p>
                <a:pPr algn="ctr">
                  <a:defRPr/>
                </a:pPr>
                <a:r>
                  <a:rPr lang="en-GB" sz="700" b="1" kern="0" dirty="0" smtClean="0">
                    <a:latin typeface="Arial"/>
                  </a:rPr>
                  <a:t>TCP</a:t>
                </a:r>
                <a:endParaRPr lang="en-GB" sz="700" b="1" kern="0" dirty="0">
                  <a:latin typeface="Arial"/>
                </a:endParaRPr>
              </a:p>
            </p:txBody>
          </p:sp>
        </p:grpSp>
        <p:grpSp>
          <p:nvGrpSpPr>
            <p:cNvPr id="55" name="Group 54"/>
            <p:cNvGrpSpPr/>
            <p:nvPr/>
          </p:nvGrpSpPr>
          <p:grpSpPr>
            <a:xfrm>
              <a:off x="4572011" y="5351880"/>
              <a:ext cx="1771870" cy="189096"/>
              <a:chOff x="4586713" y="5351880"/>
              <a:chExt cx="1771870" cy="189096"/>
            </a:xfrm>
          </p:grpSpPr>
          <p:sp>
            <p:nvSpPr>
              <p:cNvPr id="60" name="TextBox 18"/>
              <p:cNvSpPr txBox="1"/>
              <p:nvPr/>
            </p:nvSpPr>
            <p:spPr>
              <a:xfrm>
                <a:off x="4586713" y="5353242"/>
                <a:ext cx="662621" cy="187066"/>
              </a:xfrm>
              <a:prstGeom prst="rect">
                <a:avLst/>
              </a:prstGeom>
              <a:solidFill>
                <a:schemeClr val="accent1">
                  <a:lumMod val="40000"/>
                  <a:lumOff val="60000"/>
                </a:schemeClr>
              </a:solidFill>
              <a:ln>
                <a:solidFill>
                  <a:srgbClr val="283A97"/>
                </a:solidFill>
                <a:prstDash val="solid"/>
              </a:ln>
            </p:spPr>
            <p:txBody>
              <a:bodyPr wrap="square" lIns="0" rIns="0" rtlCol="0">
                <a:noAutofit/>
              </a:bodyPr>
              <a:lstStyle>
                <a:defPPr>
                  <a:defRPr lang="en-US"/>
                </a:defPPr>
                <a:lvl1pPr marL="0" algn="l" defTabSz="908182" rtl="0" eaLnBrk="1" latinLnBrk="0" hangingPunct="1">
                  <a:defRPr sz="1800" kern="1200">
                    <a:solidFill>
                      <a:schemeClr val="tx1"/>
                    </a:solidFill>
                    <a:latin typeface="+mn-lt"/>
                    <a:ea typeface="+mn-ea"/>
                    <a:cs typeface="+mn-cs"/>
                  </a:defRPr>
                </a:lvl1pPr>
                <a:lvl2pPr marL="454091" algn="l" defTabSz="908182" rtl="0" eaLnBrk="1" latinLnBrk="0" hangingPunct="1">
                  <a:defRPr sz="1800" kern="1200">
                    <a:solidFill>
                      <a:schemeClr val="tx1"/>
                    </a:solidFill>
                    <a:latin typeface="+mn-lt"/>
                    <a:ea typeface="+mn-ea"/>
                    <a:cs typeface="+mn-cs"/>
                  </a:defRPr>
                </a:lvl2pPr>
                <a:lvl3pPr marL="908182" algn="l" defTabSz="908182" rtl="0" eaLnBrk="1" latinLnBrk="0" hangingPunct="1">
                  <a:defRPr sz="1800" kern="1200">
                    <a:solidFill>
                      <a:schemeClr val="tx1"/>
                    </a:solidFill>
                    <a:latin typeface="+mn-lt"/>
                    <a:ea typeface="+mn-ea"/>
                    <a:cs typeface="+mn-cs"/>
                  </a:defRPr>
                </a:lvl3pPr>
                <a:lvl4pPr marL="1362273" algn="l" defTabSz="908182" rtl="0" eaLnBrk="1" latinLnBrk="0" hangingPunct="1">
                  <a:defRPr sz="1800" kern="1200">
                    <a:solidFill>
                      <a:schemeClr val="tx1"/>
                    </a:solidFill>
                    <a:latin typeface="+mn-lt"/>
                    <a:ea typeface="+mn-ea"/>
                    <a:cs typeface="+mn-cs"/>
                  </a:defRPr>
                </a:lvl4pPr>
                <a:lvl5pPr marL="1816364" algn="l" defTabSz="908182" rtl="0" eaLnBrk="1" latinLnBrk="0" hangingPunct="1">
                  <a:defRPr sz="1800" kern="1200">
                    <a:solidFill>
                      <a:schemeClr val="tx1"/>
                    </a:solidFill>
                    <a:latin typeface="+mn-lt"/>
                    <a:ea typeface="+mn-ea"/>
                    <a:cs typeface="+mn-cs"/>
                  </a:defRPr>
                </a:lvl5pPr>
                <a:lvl6pPr marL="2270455" algn="l" defTabSz="908182" rtl="0" eaLnBrk="1" latinLnBrk="0" hangingPunct="1">
                  <a:defRPr sz="1800" kern="1200">
                    <a:solidFill>
                      <a:schemeClr val="tx1"/>
                    </a:solidFill>
                    <a:latin typeface="+mn-lt"/>
                    <a:ea typeface="+mn-ea"/>
                    <a:cs typeface="+mn-cs"/>
                  </a:defRPr>
                </a:lvl6pPr>
                <a:lvl7pPr marL="2724546" algn="l" defTabSz="908182" rtl="0" eaLnBrk="1" latinLnBrk="0" hangingPunct="1">
                  <a:defRPr sz="1800" kern="1200">
                    <a:solidFill>
                      <a:schemeClr val="tx1"/>
                    </a:solidFill>
                    <a:latin typeface="+mn-lt"/>
                    <a:ea typeface="+mn-ea"/>
                    <a:cs typeface="+mn-cs"/>
                  </a:defRPr>
                </a:lvl7pPr>
                <a:lvl8pPr marL="3178637" algn="l" defTabSz="908182" rtl="0" eaLnBrk="1" latinLnBrk="0" hangingPunct="1">
                  <a:defRPr sz="1800" kern="1200">
                    <a:solidFill>
                      <a:schemeClr val="tx1"/>
                    </a:solidFill>
                    <a:latin typeface="+mn-lt"/>
                    <a:ea typeface="+mn-ea"/>
                    <a:cs typeface="+mn-cs"/>
                  </a:defRPr>
                </a:lvl8pPr>
                <a:lvl9pPr marL="3632728" algn="l" defTabSz="908182" rtl="0" eaLnBrk="1" latinLnBrk="0" hangingPunct="1">
                  <a:defRPr sz="1800" kern="1200">
                    <a:solidFill>
                      <a:schemeClr val="tx1"/>
                    </a:solidFill>
                    <a:latin typeface="+mn-lt"/>
                    <a:ea typeface="+mn-ea"/>
                    <a:cs typeface="+mn-cs"/>
                  </a:defRPr>
                </a:lvl9pPr>
              </a:lstStyle>
              <a:p>
                <a:r>
                  <a:rPr lang="en-GB" sz="600" dirty="0" smtClean="0"/>
                  <a:t>Clinical Support</a:t>
                </a:r>
                <a:endParaRPr lang="en-GB" sz="600" dirty="0"/>
              </a:p>
            </p:txBody>
          </p:sp>
          <p:sp>
            <p:nvSpPr>
              <p:cNvPr id="61" name="TextBox 19"/>
              <p:cNvSpPr txBox="1"/>
              <p:nvPr/>
            </p:nvSpPr>
            <p:spPr>
              <a:xfrm>
                <a:off x="5315616" y="5351880"/>
                <a:ext cx="404529" cy="189096"/>
              </a:xfrm>
              <a:prstGeom prst="rect">
                <a:avLst/>
              </a:prstGeom>
              <a:solidFill>
                <a:schemeClr val="accent1">
                  <a:lumMod val="40000"/>
                  <a:lumOff val="60000"/>
                </a:schemeClr>
              </a:solidFill>
              <a:ln>
                <a:solidFill>
                  <a:srgbClr val="283A97"/>
                </a:solidFill>
                <a:prstDash val="solid"/>
              </a:ln>
            </p:spPr>
            <p:txBody>
              <a:bodyPr wrap="square" lIns="0" rIns="0" rtlCol="0">
                <a:noAutofit/>
              </a:bodyPr>
              <a:lstStyle>
                <a:defPPr>
                  <a:defRPr lang="en-US"/>
                </a:defPPr>
                <a:lvl1pPr marL="0" algn="l" defTabSz="908182" rtl="0" eaLnBrk="1" latinLnBrk="0" hangingPunct="1">
                  <a:defRPr sz="1800" kern="1200">
                    <a:solidFill>
                      <a:schemeClr val="tx1"/>
                    </a:solidFill>
                    <a:latin typeface="+mn-lt"/>
                    <a:ea typeface="+mn-ea"/>
                    <a:cs typeface="+mn-cs"/>
                  </a:defRPr>
                </a:lvl1pPr>
                <a:lvl2pPr marL="454091" algn="l" defTabSz="908182" rtl="0" eaLnBrk="1" latinLnBrk="0" hangingPunct="1">
                  <a:defRPr sz="1800" kern="1200">
                    <a:solidFill>
                      <a:schemeClr val="tx1"/>
                    </a:solidFill>
                    <a:latin typeface="+mn-lt"/>
                    <a:ea typeface="+mn-ea"/>
                    <a:cs typeface="+mn-cs"/>
                  </a:defRPr>
                </a:lvl2pPr>
                <a:lvl3pPr marL="908182" algn="l" defTabSz="908182" rtl="0" eaLnBrk="1" latinLnBrk="0" hangingPunct="1">
                  <a:defRPr sz="1800" kern="1200">
                    <a:solidFill>
                      <a:schemeClr val="tx1"/>
                    </a:solidFill>
                    <a:latin typeface="+mn-lt"/>
                    <a:ea typeface="+mn-ea"/>
                    <a:cs typeface="+mn-cs"/>
                  </a:defRPr>
                </a:lvl3pPr>
                <a:lvl4pPr marL="1362273" algn="l" defTabSz="908182" rtl="0" eaLnBrk="1" latinLnBrk="0" hangingPunct="1">
                  <a:defRPr sz="1800" kern="1200">
                    <a:solidFill>
                      <a:schemeClr val="tx1"/>
                    </a:solidFill>
                    <a:latin typeface="+mn-lt"/>
                    <a:ea typeface="+mn-ea"/>
                    <a:cs typeface="+mn-cs"/>
                  </a:defRPr>
                </a:lvl4pPr>
                <a:lvl5pPr marL="1816364" algn="l" defTabSz="908182" rtl="0" eaLnBrk="1" latinLnBrk="0" hangingPunct="1">
                  <a:defRPr sz="1800" kern="1200">
                    <a:solidFill>
                      <a:schemeClr val="tx1"/>
                    </a:solidFill>
                    <a:latin typeface="+mn-lt"/>
                    <a:ea typeface="+mn-ea"/>
                    <a:cs typeface="+mn-cs"/>
                  </a:defRPr>
                </a:lvl5pPr>
                <a:lvl6pPr marL="2270455" algn="l" defTabSz="908182" rtl="0" eaLnBrk="1" latinLnBrk="0" hangingPunct="1">
                  <a:defRPr sz="1800" kern="1200">
                    <a:solidFill>
                      <a:schemeClr val="tx1"/>
                    </a:solidFill>
                    <a:latin typeface="+mn-lt"/>
                    <a:ea typeface="+mn-ea"/>
                    <a:cs typeface="+mn-cs"/>
                  </a:defRPr>
                </a:lvl6pPr>
                <a:lvl7pPr marL="2724546" algn="l" defTabSz="908182" rtl="0" eaLnBrk="1" latinLnBrk="0" hangingPunct="1">
                  <a:defRPr sz="1800" kern="1200">
                    <a:solidFill>
                      <a:schemeClr val="tx1"/>
                    </a:solidFill>
                    <a:latin typeface="+mn-lt"/>
                    <a:ea typeface="+mn-ea"/>
                    <a:cs typeface="+mn-cs"/>
                  </a:defRPr>
                </a:lvl7pPr>
                <a:lvl8pPr marL="3178637" algn="l" defTabSz="908182" rtl="0" eaLnBrk="1" latinLnBrk="0" hangingPunct="1">
                  <a:defRPr sz="1800" kern="1200">
                    <a:solidFill>
                      <a:schemeClr val="tx1"/>
                    </a:solidFill>
                    <a:latin typeface="+mn-lt"/>
                    <a:ea typeface="+mn-ea"/>
                    <a:cs typeface="+mn-cs"/>
                  </a:defRPr>
                </a:lvl8pPr>
                <a:lvl9pPr marL="3632728" algn="l" defTabSz="908182" rtl="0" eaLnBrk="1" latinLnBrk="0" hangingPunct="1">
                  <a:defRPr sz="1800" kern="1200">
                    <a:solidFill>
                      <a:schemeClr val="tx1"/>
                    </a:solidFill>
                    <a:latin typeface="+mn-lt"/>
                    <a:ea typeface="+mn-ea"/>
                    <a:cs typeface="+mn-cs"/>
                  </a:defRPr>
                </a:lvl9pPr>
              </a:lstStyle>
              <a:p>
                <a:r>
                  <a:rPr lang="en-GB" sz="700" dirty="0" smtClean="0"/>
                  <a:t>CIPs</a:t>
                </a:r>
                <a:endParaRPr lang="en-GB" sz="700" dirty="0"/>
              </a:p>
            </p:txBody>
          </p:sp>
          <p:sp>
            <p:nvSpPr>
              <p:cNvPr id="62" name="TextBox 83"/>
              <p:cNvSpPr txBox="1"/>
              <p:nvPr/>
            </p:nvSpPr>
            <p:spPr>
              <a:xfrm>
                <a:off x="5786426" y="5353242"/>
                <a:ext cx="572157" cy="187066"/>
              </a:xfrm>
              <a:prstGeom prst="rect">
                <a:avLst/>
              </a:prstGeom>
              <a:solidFill>
                <a:schemeClr val="accent1">
                  <a:lumMod val="40000"/>
                  <a:lumOff val="60000"/>
                </a:schemeClr>
              </a:solidFill>
              <a:ln>
                <a:solidFill>
                  <a:srgbClr val="283A97"/>
                </a:solidFill>
                <a:prstDash val="solid"/>
              </a:ln>
            </p:spPr>
            <p:txBody>
              <a:bodyPr wrap="square" lIns="0" rIns="0" rtlCol="0">
                <a:noAutofit/>
              </a:bodyPr>
              <a:lstStyle>
                <a:defPPr>
                  <a:defRPr lang="en-US"/>
                </a:defPPr>
                <a:lvl1pPr marL="0" algn="l" defTabSz="908182" rtl="0" eaLnBrk="1" latinLnBrk="0" hangingPunct="1">
                  <a:defRPr sz="1800" kern="1200">
                    <a:solidFill>
                      <a:schemeClr val="tx1"/>
                    </a:solidFill>
                    <a:latin typeface="+mn-lt"/>
                    <a:ea typeface="+mn-ea"/>
                    <a:cs typeface="+mn-cs"/>
                  </a:defRPr>
                </a:lvl1pPr>
                <a:lvl2pPr marL="454091" algn="l" defTabSz="908182" rtl="0" eaLnBrk="1" latinLnBrk="0" hangingPunct="1">
                  <a:defRPr sz="1800" kern="1200">
                    <a:solidFill>
                      <a:schemeClr val="tx1"/>
                    </a:solidFill>
                    <a:latin typeface="+mn-lt"/>
                    <a:ea typeface="+mn-ea"/>
                    <a:cs typeface="+mn-cs"/>
                  </a:defRPr>
                </a:lvl2pPr>
                <a:lvl3pPr marL="908182" algn="l" defTabSz="908182" rtl="0" eaLnBrk="1" latinLnBrk="0" hangingPunct="1">
                  <a:defRPr sz="1800" kern="1200">
                    <a:solidFill>
                      <a:schemeClr val="tx1"/>
                    </a:solidFill>
                    <a:latin typeface="+mn-lt"/>
                    <a:ea typeface="+mn-ea"/>
                    <a:cs typeface="+mn-cs"/>
                  </a:defRPr>
                </a:lvl3pPr>
                <a:lvl4pPr marL="1362273" algn="l" defTabSz="908182" rtl="0" eaLnBrk="1" latinLnBrk="0" hangingPunct="1">
                  <a:defRPr sz="1800" kern="1200">
                    <a:solidFill>
                      <a:schemeClr val="tx1"/>
                    </a:solidFill>
                    <a:latin typeface="+mn-lt"/>
                    <a:ea typeface="+mn-ea"/>
                    <a:cs typeface="+mn-cs"/>
                  </a:defRPr>
                </a:lvl4pPr>
                <a:lvl5pPr marL="1816364" algn="l" defTabSz="908182" rtl="0" eaLnBrk="1" latinLnBrk="0" hangingPunct="1">
                  <a:defRPr sz="1800" kern="1200">
                    <a:solidFill>
                      <a:schemeClr val="tx1"/>
                    </a:solidFill>
                    <a:latin typeface="+mn-lt"/>
                    <a:ea typeface="+mn-ea"/>
                    <a:cs typeface="+mn-cs"/>
                  </a:defRPr>
                </a:lvl5pPr>
                <a:lvl6pPr marL="2270455" algn="l" defTabSz="908182" rtl="0" eaLnBrk="1" latinLnBrk="0" hangingPunct="1">
                  <a:defRPr sz="1800" kern="1200">
                    <a:solidFill>
                      <a:schemeClr val="tx1"/>
                    </a:solidFill>
                    <a:latin typeface="+mn-lt"/>
                    <a:ea typeface="+mn-ea"/>
                    <a:cs typeface="+mn-cs"/>
                  </a:defRPr>
                </a:lvl6pPr>
                <a:lvl7pPr marL="2724546" algn="l" defTabSz="908182" rtl="0" eaLnBrk="1" latinLnBrk="0" hangingPunct="1">
                  <a:defRPr sz="1800" kern="1200">
                    <a:solidFill>
                      <a:schemeClr val="tx1"/>
                    </a:solidFill>
                    <a:latin typeface="+mn-lt"/>
                    <a:ea typeface="+mn-ea"/>
                    <a:cs typeface="+mn-cs"/>
                  </a:defRPr>
                </a:lvl7pPr>
                <a:lvl8pPr marL="3178637" algn="l" defTabSz="908182" rtl="0" eaLnBrk="1" latinLnBrk="0" hangingPunct="1">
                  <a:defRPr sz="1800" kern="1200">
                    <a:solidFill>
                      <a:schemeClr val="tx1"/>
                    </a:solidFill>
                    <a:latin typeface="+mn-lt"/>
                    <a:ea typeface="+mn-ea"/>
                    <a:cs typeface="+mn-cs"/>
                  </a:defRPr>
                </a:lvl8pPr>
                <a:lvl9pPr marL="3632728" algn="l" defTabSz="908182" rtl="0" eaLnBrk="1" latinLnBrk="0" hangingPunct="1">
                  <a:defRPr sz="1800" kern="1200">
                    <a:solidFill>
                      <a:schemeClr val="tx1"/>
                    </a:solidFill>
                    <a:latin typeface="+mn-lt"/>
                    <a:ea typeface="+mn-ea"/>
                    <a:cs typeface="+mn-cs"/>
                  </a:defRPr>
                </a:lvl9pPr>
              </a:lstStyle>
              <a:p>
                <a:r>
                  <a:rPr lang="en-GB" sz="700" dirty="0" smtClean="0"/>
                  <a:t>Workforce</a:t>
                </a:r>
                <a:endParaRPr lang="en-GB" sz="700" dirty="0"/>
              </a:p>
            </p:txBody>
          </p:sp>
        </p:grpSp>
        <p:sp>
          <p:nvSpPr>
            <p:cNvPr id="56" name="TextBox 100"/>
            <p:cNvSpPr txBox="1"/>
            <p:nvPr/>
          </p:nvSpPr>
          <p:spPr>
            <a:xfrm>
              <a:off x="2393919" y="5646351"/>
              <a:ext cx="419545" cy="215444"/>
            </a:xfrm>
            <a:prstGeom prst="rect">
              <a:avLst/>
            </a:prstGeom>
            <a:noFill/>
          </p:spPr>
          <p:txBody>
            <a:bodyPr wrap="square" rtlCol="0">
              <a:spAutoFit/>
            </a:bodyPr>
            <a:lstStyle>
              <a:defPPr>
                <a:defRPr lang="en-US"/>
              </a:defPPr>
              <a:lvl1pPr marL="0" algn="l" defTabSz="908182" rtl="0" eaLnBrk="1" latinLnBrk="0" hangingPunct="1">
                <a:defRPr sz="1800" kern="1200">
                  <a:solidFill>
                    <a:schemeClr val="tx1"/>
                  </a:solidFill>
                  <a:latin typeface="+mn-lt"/>
                  <a:ea typeface="+mn-ea"/>
                  <a:cs typeface="+mn-cs"/>
                </a:defRPr>
              </a:lvl1pPr>
              <a:lvl2pPr marL="454091" algn="l" defTabSz="908182" rtl="0" eaLnBrk="1" latinLnBrk="0" hangingPunct="1">
                <a:defRPr sz="1800" kern="1200">
                  <a:solidFill>
                    <a:schemeClr val="tx1"/>
                  </a:solidFill>
                  <a:latin typeface="+mn-lt"/>
                  <a:ea typeface="+mn-ea"/>
                  <a:cs typeface="+mn-cs"/>
                </a:defRPr>
              </a:lvl2pPr>
              <a:lvl3pPr marL="908182" algn="l" defTabSz="908182" rtl="0" eaLnBrk="1" latinLnBrk="0" hangingPunct="1">
                <a:defRPr sz="1800" kern="1200">
                  <a:solidFill>
                    <a:schemeClr val="tx1"/>
                  </a:solidFill>
                  <a:latin typeface="+mn-lt"/>
                  <a:ea typeface="+mn-ea"/>
                  <a:cs typeface="+mn-cs"/>
                </a:defRPr>
              </a:lvl3pPr>
              <a:lvl4pPr marL="1362273" algn="l" defTabSz="908182" rtl="0" eaLnBrk="1" latinLnBrk="0" hangingPunct="1">
                <a:defRPr sz="1800" kern="1200">
                  <a:solidFill>
                    <a:schemeClr val="tx1"/>
                  </a:solidFill>
                  <a:latin typeface="+mn-lt"/>
                  <a:ea typeface="+mn-ea"/>
                  <a:cs typeface="+mn-cs"/>
                </a:defRPr>
              </a:lvl4pPr>
              <a:lvl5pPr marL="1816364" algn="l" defTabSz="908182" rtl="0" eaLnBrk="1" latinLnBrk="0" hangingPunct="1">
                <a:defRPr sz="1800" kern="1200">
                  <a:solidFill>
                    <a:schemeClr val="tx1"/>
                  </a:solidFill>
                  <a:latin typeface="+mn-lt"/>
                  <a:ea typeface="+mn-ea"/>
                  <a:cs typeface="+mn-cs"/>
                </a:defRPr>
              </a:lvl5pPr>
              <a:lvl6pPr marL="2270455" algn="l" defTabSz="908182" rtl="0" eaLnBrk="1" latinLnBrk="0" hangingPunct="1">
                <a:defRPr sz="1800" kern="1200">
                  <a:solidFill>
                    <a:schemeClr val="tx1"/>
                  </a:solidFill>
                  <a:latin typeface="+mn-lt"/>
                  <a:ea typeface="+mn-ea"/>
                  <a:cs typeface="+mn-cs"/>
                </a:defRPr>
              </a:lvl6pPr>
              <a:lvl7pPr marL="2724546" algn="l" defTabSz="908182" rtl="0" eaLnBrk="1" latinLnBrk="0" hangingPunct="1">
                <a:defRPr sz="1800" kern="1200">
                  <a:solidFill>
                    <a:schemeClr val="tx1"/>
                  </a:solidFill>
                  <a:latin typeface="+mn-lt"/>
                  <a:ea typeface="+mn-ea"/>
                  <a:cs typeface="+mn-cs"/>
                </a:defRPr>
              </a:lvl7pPr>
              <a:lvl8pPr marL="3178637" algn="l" defTabSz="908182" rtl="0" eaLnBrk="1" latinLnBrk="0" hangingPunct="1">
                <a:defRPr sz="1800" kern="1200">
                  <a:solidFill>
                    <a:schemeClr val="tx1"/>
                  </a:solidFill>
                  <a:latin typeface="+mn-lt"/>
                  <a:ea typeface="+mn-ea"/>
                  <a:cs typeface="+mn-cs"/>
                </a:defRPr>
              </a:lvl8pPr>
              <a:lvl9pPr marL="3632728" algn="l" defTabSz="908182" rtl="0" eaLnBrk="1" latinLnBrk="0" hangingPunct="1">
                <a:defRPr sz="1800" kern="1200">
                  <a:solidFill>
                    <a:schemeClr val="tx1"/>
                  </a:solidFill>
                  <a:latin typeface="+mn-lt"/>
                  <a:ea typeface="+mn-ea"/>
                  <a:cs typeface="+mn-cs"/>
                </a:defRPr>
              </a:lvl9pPr>
            </a:lstStyle>
            <a:p>
              <a:pPr algn="ctr"/>
              <a:r>
                <a:rPr lang="en-GB" sz="800" b="1" dirty="0" smtClean="0">
                  <a:latin typeface="Arial" panose="020B0604020202020204" pitchFamily="34" charset="0"/>
                  <a:cs typeface="Arial" panose="020B0604020202020204" pitchFamily="34" charset="0"/>
                </a:rPr>
                <a:t>Key:</a:t>
              </a:r>
            </a:p>
          </p:txBody>
        </p:sp>
        <p:cxnSp>
          <p:nvCxnSpPr>
            <p:cNvPr id="57" name="Straight Connector 56"/>
            <p:cNvCxnSpPr>
              <a:stCxn id="46" idx="3"/>
              <a:endCxn id="12" idx="1"/>
            </p:cNvCxnSpPr>
            <p:nvPr/>
          </p:nvCxnSpPr>
          <p:spPr>
            <a:xfrm>
              <a:off x="7704315" y="2155299"/>
              <a:ext cx="187610" cy="0"/>
            </a:xfrm>
            <a:prstGeom prst="line">
              <a:avLst/>
            </a:prstGeom>
            <a:ln w="635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58" name="TextBox 110"/>
            <p:cNvSpPr txBox="1"/>
            <p:nvPr/>
          </p:nvSpPr>
          <p:spPr>
            <a:xfrm>
              <a:off x="2706257" y="5086889"/>
              <a:ext cx="424800" cy="216000"/>
            </a:xfrm>
            <a:prstGeom prst="rect">
              <a:avLst/>
            </a:prstGeom>
            <a:solidFill>
              <a:schemeClr val="accent1">
                <a:lumMod val="40000"/>
                <a:lumOff val="60000"/>
              </a:schemeClr>
            </a:solidFill>
            <a:ln>
              <a:solidFill>
                <a:srgbClr val="283A97"/>
              </a:solidFill>
              <a:prstDash val="solid"/>
            </a:ln>
          </p:spPr>
          <p:txBody>
            <a:bodyPr wrap="square" lIns="0" tIns="0" rIns="0" bIns="0" rtlCol="0">
              <a:noAutofit/>
            </a:bodyPr>
            <a:lstStyle>
              <a:defPPr>
                <a:defRPr lang="en-US"/>
              </a:defPPr>
              <a:lvl1pPr marL="0" algn="l" defTabSz="908182" rtl="0" eaLnBrk="1" latinLnBrk="0" hangingPunct="1">
                <a:defRPr sz="1800" kern="1200">
                  <a:solidFill>
                    <a:schemeClr val="tx1"/>
                  </a:solidFill>
                  <a:latin typeface="+mn-lt"/>
                  <a:ea typeface="+mn-ea"/>
                  <a:cs typeface="+mn-cs"/>
                </a:defRPr>
              </a:lvl1pPr>
              <a:lvl2pPr marL="454091" algn="l" defTabSz="908182" rtl="0" eaLnBrk="1" latinLnBrk="0" hangingPunct="1">
                <a:defRPr sz="1800" kern="1200">
                  <a:solidFill>
                    <a:schemeClr val="tx1"/>
                  </a:solidFill>
                  <a:latin typeface="+mn-lt"/>
                  <a:ea typeface="+mn-ea"/>
                  <a:cs typeface="+mn-cs"/>
                </a:defRPr>
              </a:lvl2pPr>
              <a:lvl3pPr marL="908182" algn="l" defTabSz="908182" rtl="0" eaLnBrk="1" latinLnBrk="0" hangingPunct="1">
                <a:defRPr sz="1800" kern="1200">
                  <a:solidFill>
                    <a:schemeClr val="tx1"/>
                  </a:solidFill>
                  <a:latin typeface="+mn-lt"/>
                  <a:ea typeface="+mn-ea"/>
                  <a:cs typeface="+mn-cs"/>
                </a:defRPr>
              </a:lvl3pPr>
              <a:lvl4pPr marL="1362273" algn="l" defTabSz="908182" rtl="0" eaLnBrk="1" latinLnBrk="0" hangingPunct="1">
                <a:defRPr sz="1800" kern="1200">
                  <a:solidFill>
                    <a:schemeClr val="tx1"/>
                  </a:solidFill>
                  <a:latin typeface="+mn-lt"/>
                  <a:ea typeface="+mn-ea"/>
                  <a:cs typeface="+mn-cs"/>
                </a:defRPr>
              </a:lvl4pPr>
              <a:lvl5pPr marL="1816364" algn="l" defTabSz="908182" rtl="0" eaLnBrk="1" latinLnBrk="0" hangingPunct="1">
                <a:defRPr sz="1800" kern="1200">
                  <a:solidFill>
                    <a:schemeClr val="tx1"/>
                  </a:solidFill>
                  <a:latin typeface="+mn-lt"/>
                  <a:ea typeface="+mn-ea"/>
                  <a:cs typeface="+mn-cs"/>
                </a:defRPr>
              </a:lvl5pPr>
              <a:lvl6pPr marL="2270455" algn="l" defTabSz="908182" rtl="0" eaLnBrk="1" latinLnBrk="0" hangingPunct="1">
                <a:defRPr sz="1800" kern="1200">
                  <a:solidFill>
                    <a:schemeClr val="tx1"/>
                  </a:solidFill>
                  <a:latin typeface="+mn-lt"/>
                  <a:ea typeface="+mn-ea"/>
                  <a:cs typeface="+mn-cs"/>
                </a:defRPr>
              </a:lvl6pPr>
              <a:lvl7pPr marL="2724546" algn="l" defTabSz="908182" rtl="0" eaLnBrk="1" latinLnBrk="0" hangingPunct="1">
                <a:defRPr sz="1800" kern="1200">
                  <a:solidFill>
                    <a:schemeClr val="tx1"/>
                  </a:solidFill>
                  <a:latin typeface="+mn-lt"/>
                  <a:ea typeface="+mn-ea"/>
                  <a:cs typeface="+mn-cs"/>
                </a:defRPr>
              </a:lvl7pPr>
              <a:lvl8pPr marL="3178637" algn="l" defTabSz="908182" rtl="0" eaLnBrk="1" latinLnBrk="0" hangingPunct="1">
                <a:defRPr sz="1800" kern="1200">
                  <a:solidFill>
                    <a:schemeClr val="tx1"/>
                  </a:solidFill>
                  <a:latin typeface="+mn-lt"/>
                  <a:ea typeface="+mn-ea"/>
                  <a:cs typeface="+mn-cs"/>
                </a:defRPr>
              </a:lvl8pPr>
              <a:lvl9pPr marL="3632728" algn="l" defTabSz="908182" rtl="0" eaLnBrk="1" latinLnBrk="0" hangingPunct="1">
                <a:defRPr sz="1800" kern="1200">
                  <a:solidFill>
                    <a:schemeClr val="tx1"/>
                  </a:solidFill>
                  <a:latin typeface="+mn-lt"/>
                  <a:ea typeface="+mn-ea"/>
                  <a:cs typeface="+mn-cs"/>
                </a:defRPr>
              </a:lvl9pPr>
            </a:lstStyle>
            <a:p>
              <a:pPr algn="ctr">
                <a:defRPr/>
              </a:pPr>
              <a:r>
                <a:rPr lang="en-GB" sz="700" b="1" kern="0" dirty="0" smtClean="0">
                  <a:latin typeface="Arial"/>
                </a:rPr>
                <a:t>Mental Health</a:t>
              </a:r>
              <a:endParaRPr lang="en-GB" sz="700" b="1" kern="0" dirty="0">
                <a:latin typeface="Arial"/>
              </a:endParaRPr>
            </a:p>
          </p:txBody>
        </p:sp>
        <p:sp>
          <p:nvSpPr>
            <p:cNvPr id="59" name="TextBox 112"/>
            <p:cNvSpPr txBox="1"/>
            <p:nvPr/>
          </p:nvSpPr>
          <p:spPr>
            <a:xfrm>
              <a:off x="2700855" y="5353242"/>
              <a:ext cx="1792511" cy="276999"/>
            </a:xfrm>
            <a:prstGeom prst="rect">
              <a:avLst/>
            </a:prstGeom>
            <a:noFill/>
          </p:spPr>
          <p:txBody>
            <a:bodyPr wrap="square" rtlCol="0">
              <a:spAutoFit/>
            </a:bodyPr>
            <a:lstStyle>
              <a:defPPr>
                <a:defRPr lang="en-US"/>
              </a:defPPr>
              <a:lvl1pPr marL="0" algn="l" defTabSz="908182" rtl="0" eaLnBrk="1" latinLnBrk="0" hangingPunct="1">
                <a:defRPr sz="1800" kern="1200">
                  <a:solidFill>
                    <a:schemeClr val="tx1"/>
                  </a:solidFill>
                  <a:latin typeface="+mn-lt"/>
                  <a:ea typeface="+mn-ea"/>
                  <a:cs typeface="+mn-cs"/>
                </a:defRPr>
              </a:lvl1pPr>
              <a:lvl2pPr marL="454091" algn="l" defTabSz="908182" rtl="0" eaLnBrk="1" latinLnBrk="0" hangingPunct="1">
                <a:defRPr sz="1800" kern="1200">
                  <a:solidFill>
                    <a:schemeClr val="tx1"/>
                  </a:solidFill>
                  <a:latin typeface="+mn-lt"/>
                  <a:ea typeface="+mn-ea"/>
                  <a:cs typeface="+mn-cs"/>
                </a:defRPr>
              </a:lvl2pPr>
              <a:lvl3pPr marL="908182" algn="l" defTabSz="908182" rtl="0" eaLnBrk="1" latinLnBrk="0" hangingPunct="1">
                <a:defRPr sz="1800" kern="1200">
                  <a:solidFill>
                    <a:schemeClr val="tx1"/>
                  </a:solidFill>
                  <a:latin typeface="+mn-lt"/>
                  <a:ea typeface="+mn-ea"/>
                  <a:cs typeface="+mn-cs"/>
                </a:defRPr>
              </a:lvl3pPr>
              <a:lvl4pPr marL="1362273" algn="l" defTabSz="908182" rtl="0" eaLnBrk="1" latinLnBrk="0" hangingPunct="1">
                <a:defRPr sz="1800" kern="1200">
                  <a:solidFill>
                    <a:schemeClr val="tx1"/>
                  </a:solidFill>
                  <a:latin typeface="+mn-lt"/>
                  <a:ea typeface="+mn-ea"/>
                  <a:cs typeface="+mn-cs"/>
                </a:defRPr>
              </a:lvl4pPr>
              <a:lvl5pPr marL="1816364" algn="l" defTabSz="908182" rtl="0" eaLnBrk="1" latinLnBrk="0" hangingPunct="1">
                <a:defRPr sz="1800" kern="1200">
                  <a:solidFill>
                    <a:schemeClr val="tx1"/>
                  </a:solidFill>
                  <a:latin typeface="+mn-lt"/>
                  <a:ea typeface="+mn-ea"/>
                  <a:cs typeface="+mn-cs"/>
                </a:defRPr>
              </a:lvl5pPr>
              <a:lvl6pPr marL="2270455" algn="l" defTabSz="908182" rtl="0" eaLnBrk="1" latinLnBrk="0" hangingPunct="1">
                <a:defRPr sz="1800" kern="1200">
                  <a:solidFill>
                    <a:schemeClr val="tx1"/>
                  </a:solidFill>
                  <a:latin typeface="+mn-lt"/>
                  <a:ea typeface="+mn-ea"/>
                  <a:cs typeface="+mn-cs"/>
                </a:defRPr>
              </a:lvl6pPr>
              <a:lvl7pPr marL="2724546" algn="l" defTabSz="908182" rtl="0" eaLnBrk="1" latinLnBrk="0" hangingPunct="1">
                <a:defRPr sz="1800" kern="1200">
                  <a:solidFill>
                    <a:schemeClr val="tx1"/>
                  </a:solidFill>
                  <a:latin typeface="+mn-lt"/>
                  <a:ea typeface="+mn-ea"/>
                  <a:cs typeface="+mn-cs"/>
                </a:defRPr>
              </a:lvl7pPr>
              <a:lvl8pPr marL="3178637" algn="l" defTabSz="908182" rtl="0" eaLnBrk="1" latinLnBrk="0" hangingPunct="1">
                <a:defRPr sz="1800" kern="1200">
                  <a:solidFill>
                    <a:schemeClr val="tx1"/>
                  </a:solidFill>
                  <a:latin typeface="+mn-lt"/>
                  <a:ea typeface="+mn-ea"/>
                  <a:cs typeface="+mn-cs"/>
                </a:defRPr>
              </a:lvl8pPr>
              <a:lvl9pPr marL="3632728" algn="l" defTabSz="908182" rtl="0" eaLnBrk="1" latinLnBrk="0" hangingPunct="1">
                <a:defRPr sz="1800" kern="1200">
                  <a:solidFill>
                    <a:schemeClr val="tx1"/>
                  </a:solidFill>
                  <a:latin typeface="+mn-lt"/>
                  <a:ea typeface="+mn-ea"/>
                  <a:cs typeface="+mn-cs"/>
                </a:defRPr>
              </a:lvl9pPr>
            </a:lstStyle>
            <a:p>
              <a:r>
                <a:rPr lang="en-GB" sz="600" i="1" dirty="0" smtClean="0">
                  <a:latin typeface="Arial" panose="020B0604020202020204" pitchFamily="34" charset="0"/>
                  <a:cs typeface="Arial" panose="020B0604020202020204" pitchFamily="34" charset="0"/>
                </a:rPr>
                <a:t>Mental health is also a cross cutting theme through the work of all other CLGs.</a:t>
              </a:r>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16027848"/>
      </p:ext>
    </p:extLst>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r>
              <a:rPr lang="en-US" smtClean="0"/>
              <a:t>Draft in progress |</a:t>
            </a:r>
            <a:endParaRPr lang="en-US" dirty="0"/>
          </a:p>
        </p:txBody>
      </p:sp>
      <p:sp>
        <p:nvSpPr>
          <p:cNvPr id="4" name="Text Placeholder 3"/>
          <p:cNvSpPr>
            <a:spLocks noGrp="1"/>
          </p:cNvSpPr>
          <p:nvPr>
            <p:ph type="body" sz="quarter" idx="10"/>
          </p:nvPr>
        </p:nvSpPr>
        <p:spPr/>
        <p:txBody>
          <a:bodyPr/>
          <a:lstStyle/>
          <a:p>
            <a:r>
              <a:rPr lang="en-GB" dirty="0">
                <a:gradFill flip="none" rotWithShape="1">
                  <a:gsLst>
                    <a:gs pos="0">
                      <a:srgbClr val="053772"/>
                    </a:gs>
                    <a:gs pos="50000">
                      <a:srgbClr val="007DB8"/>
                    </a:gs>
                  </a:gsLst>
                  <a:lin ang="16200000" scaled="0"/>
                  <a:tileRect/>
                </a:gradFill>
                <a:cs typeface="ヒラギノ角ゴ Pro W3" charset="0"/>
              </a:rPr>
              <a:t>STP: Sign off process for June </a:t>
            </a:r>
            <a:r>
              <a:rPr lang="en-GB" dirty="0" smtClean="0">
                <a:gradFill flip="none" rotWithShape="1">
                  <a:gsLst>
                    <a:gs pos="0">
                      <a:srgbClr val="053772"/>
                    </a:gs>
                    <a:gs pos="50000">
                      <a:srgbClr val="007DB8"/>
                    </a:gs>
                  </a:gsLst>
                  <a:lin ang="16200000" scaled="0"/>
                  <a:tileRect/>
                </a:gradFill>
                <a:cs typeface="ヒラギノ角ゴ Pro W3" charset="0"/>
              </a:rPr>
              <a:t>submission</a:t>
            </a:r>
            <a:endParaRPr lang="en-GB" dirty="0">
              <a:gradFill flip="none" rotWithShape="1">
                <a:gsLst>
                  <a:gs pos="0">
                    <a:srgbClr val="053772"/>
                  </a:gs>
                  <a:gs pos="50000">
                    <a:srgbClr val="007DB8"/>
                  </a:gs>
                </a:gsLst>
                <a:lin ang="16200000" scaled="0"/>
                <a:tileRect/>
              </a:gradFill>
              <a:cs typeface="ヒラギノ角ゴ Pro W3" charset="0"/>
            </a:endParaRPr>
          </a:p>
        </p:txBody>
      </p:sp>
      <p:pic>
        <p:nvPicPr>
          <p:cNvPr id="5" name="Picture 1"/>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403498" y="2004901"/>
            <a:ext cx="7283335" cy="413460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6" name="Rectangle 5"/>
          <p:cNvSpPr/>
          <p:nvPr/>
        </p:nvSpPr>
        <p:spPr>
          <a:xfrm>
            <a:off x="283675" y="1330848"/>
            <a:ext cx="9236515" cy="461665"/>
          </a:xfrm>
          <a:prstGeom prst="rect">
            <a:avLst/>
          </a:prstGeom>
        </p:spPr>
        <p:txBody>
          <a:bodyPr wrap="square">
            <a:spAutoFit/>
          </a:bodyPr>
          <a:lstStyle/>
          <a:p>
            <a:pPr>
              <a:spcBef>
                <a:spcPts val="600"/>
              </a:spcBef>
            </a:pPr>
            <a:r>
              <a:rPr lang="en-GB" sz="1200" dirty="0" smtClean="0">
                <a:solidFill>
                  <a:prstClr val="black"/>
                </a:solidFill>
                <a:latin typeface="Arial" panose="020B0604020202020204" pitchFamily="34" charset="0"/>
                <a:cs typeface="Arial" panose="020B0604020202020204" pitchFamily="34" charset="0"/>
              </a:rPr>
              <a:t>The STP will be submitted on 30 June in advance of national discussions in July. NHSE have said that there is no need for formal board or governing body approval at this time.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24951606"/>
      </p:ext>
    </p:extLst>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r>
              <a:rPr lang="en-US" smtClean="0"/>
              <a:t>Draft in progress |</a:t>
            </a:r>
            <a:endParaRPr lang="en-US" dirty="0"/>
          </a:p>
        </p:txBody>
      </p:sp>
      <p:sp>
        <p:nvSpPr>
          <p:cNvPr id="4" name="Text Placeholder 3"/>
          <p:cNvSpPr>
            <a:spLocks noGrp="1"/>
          </p:cNvSpPr>
          <p:nvPr>
            <p:ph type="body" sz="quarter" idx="10"/>
          </p:nvPr>
        </p:nvSpPr>
        <p:spPr/>
        <p:txBody>
          <a:bodyPr/>
          <a:lstStyle/>
          <a:p>
            <a:r>
              <a:rPr lang="en-GB" dirty="0">
                <a:gradFill flip="none" rotWithShape="1">
                  <a:gsLst>
                    <a:gs pos="0">
                      <a:srgbClr val="053772"/>
                    </a:gs>
                    <a:gs pos="50000">
                      <a:srgbClr val="007DB8"/>
                    </a:gs>
                  </a:gsLst>
                  <a:lin ang="16200000" scaled="0"/>
                  <a:tileRect/>
                </a:gradFill>
                <a:cs typeface="ヒラギノ角ゴ Pro W3" charset="0"/>
              </a:rPr>
              <a:t>STP: Plan on a page</a:t>
            </a:r>
            <a:endParaRPr lang="en-GB" dirty="0"/>
          </a:p>
        </p:txBody>
      </p:sp>
      <p:sp>
        <p:nvSpPr>
          <p:cNvPr id="5" name="Rectangle 4"/>
          <p:cNvSpPr/>
          <p:nvPr/>
        </p:nvSpPr>
        <p:spPr>
          <a:xfrm rot="16200000">
            <a:off x="-141500" y="1606486"/>
            <a:ext cx="930063" cy="215444"/>
          </a:xfrm>
          <a:prstGeom prst="rect">
            <a:avLst/>
          </a:prstGeom>
        </p:spPr>
        <p:txBody>
          <a:bodyPr wrap="none">
            <a:spAutoFit/>
          </a:bodyPr>
          <a:lstStyle/>
          <a:p>
            <a:pPr algn="ctr">
              <a:spcAft>
                <a:spcPts val="600"/>
              </a:spcAft>
            </a:pPr>
            <a:r>
              <a:rPr lang="en-GB" sz="800" b="1" dirty="0" smtClean="0">
                <a:solidFill>
                  <a:srgbClr val="007AC3"/>
                </a:solidFill>
                <a:latin typeface="Arial" panose="020B0604020202020204" pitchFamily="34" charset="0"/>
                <a:cs typeface="Arial" panose="020B0604020202020204" pitchFamily="34" charset="0"/>
              </a:rPr>
              <a:t>Our challenges</a:t>
            </a:r>
            <a:endParaRPr lang="en-GB" sz="800" b="1" dirty="0">
              <a:solidFill>
                <a:srgbClr val="007AC3"/>
              </a:solidFill>
              <a:latin typeface="Arial" panose="020B0604020202020204" pitchFamily="34" charset="0"/>
              <a:cs typeface="Arial" panose="020B0604020202020204" pitchFamily="34" charset="0"/>
            </a:endParaRPr>
          </a:p>
        </p:txBody>
      </p:sp>
      <p:sp>
        <p:nvSpPr>
          <p:cNvPr id="6" name="Isosceles Triangle 5"/>
          <p:cNvSpPr/>
          <p:nvPr/>
        </p:nvSpPr>
        <p:spPr>
          <a:xfrm rot="10800000">
            <a:off x="588329" y="1937302"/>
            <a:ext cx="9096822" cy="790780"/>
          </a:xfrm>
          <a:prstGeom prst="triangle">
            <a:avLst/>
          </a:prstGeom>
          <a:solidFill>
            <a:srgbClr val="007AC3">
              <a:alpha val="2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00">
              <a:latin typeface="Arial" panose="020B0604020202020204" pitchFamily="34" charset="0"/>
              <a:cs typeface="Arial" panose="020B0604020202020204" pitchFamily="34" charset="0"/>
            </a:endParaRPr>
          </a:p>
        </p:txBody>
      </p:sp>
      <p:sp>
        <p:nvSpPr>
          <p:cNvPr id="7" name="Rectangle 6"/>
          <p:cNvSpPr/>
          <p:nvPr/>
        </p:nvSpPr>
        <p:spPr>
          <a:xfrm>
            <a:off x="588336" y="1309992"/>
            <a:ext cx="2036558" cy="797593"/>
          </a:xfrm>
          <a:prstGeom prst="rect">
            <a:avLst/>
          </a:prstGeom>
          <a:solidFill>
            <a:schemeClr val="bg1"/>
          </a:solidFill>
          <a:ln>
            <a:solidFill>
              <a:srgbClr val="007AC3"/>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900" b="1" dirty="0" smtClean="0">
                <a:solidFill>
                  <a:schemeClr val="tx1"/>
                </a:solidFill>
                <a:latin typeface="Arial" panose="020B0604020202020204" pitchFamily="34" charset="0"/>
                <a:cs typeface="Arial" panose="020B0604020202020204" pitchFamily="34" charset="0"/>
              </a:rPr>
              <a:t>Demand for health and care services is increasing. </a:t>
            </a:r>
            <a:endParaRPr lang="en-GB" sz="900" b="1" dirty="0">
              <a:solidFill>
                <a:schemeClr val="tx1"/>
              </a:solidFill>
              <a:latin typeface="Arial" panose="020B0604020202020204" pitchFamily="34" charset="0"/>
              <a:cs typeface="Arial" panose="020B0604020202020204" pitchFamily="34" charset="0"/>
            </a:endParaRPr>
          </a:p>
        </p:txBody>
      </p:sp>
      <p:sp>
        <p:nvSpPr>
          <p:cNvPr id="8" name="Rectangle 7"/>
          <p:cNvSpPr/>
          <p:nvPr/>
        </p:nvSpPr>
        <p:spPr>
          <a:xfrm>
            <a:off x="7648906" y="1302547"/>
            <a:ext cx="2017438" cy="797593"/>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r>
              <a:rPr lang="en-GB" sz="900" b="1" dirty="0" smtClean="0">
                <a:solidFill>
                  <a:schemeClr val="tx1"/>
                </a:solidFill>
                <a:latin typeface="Arial" panose="020B0604020202020204" pitchFamily="34" charset="0"/>
                <a:cs typeface="Arial" panose="020B0604020202020204" pitchFamily="34" charset="0"/>
              </a:rPr>
              <a:t>The cost of delivering health and care services is increasing. </a:t>
            </a:r>
            <a:endParaRPr lang="en-GB" sz="900" dirty="0">
              <a:solidFill>
                <a:schemeClr val="tx1"/>
              </a:solidFill>
              <a:latin typeface="Arial" panose="020B0604020202020204" pitchFamily="34" charset="0"/>
              <a:cs typeface="Arial" panose="020B0604020202020204" pitchFamily="34" charset="0"/>
            </a:endParaRPr>
          </a:p>
        </p:txBody>
      </p:sp>
      <p:sp>
        <p:nvSpPr>
          <p:cNvPr id="9" name="Rectangle 8"/>
          <p:cNvSpPr/>
          <p:nvPr/>
        </p:nvSpPr>
        <p:spPr>
          <a:xfrm>
            <a:off x="2817598" y="1309992"/>
            <a:ext cx="2036557" cy="797593"/>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r>
              <a:rPr lang="en-GB" sz="900" b="1" dirty="0">
                <a:solidFill>
                  <a:schemeClr val="tx1"/>
                </a:solidFill>
                <a:latin typeface="Arial" panose="020B0604020202020204" pitchFamily="34" charset="0"/>
                <a:cs typeface="Arial" panose="020B0604020202020204" pitchFamily="34" charset="0"/>
              </a:rPr>
              <a:t>There is unacceptable variation in </a:t>
            </a:r>
            <a:r>
              <a:rPr lang="en-GB" sz="900" b="1" dirty="0" smtClean="0">
                <a:solidFill>
                  <a:schemeClr val="tx1"/>
                </a:solidFill>
                <a:latin typeface="Arial" panose="020B0604020202020204" pitchFamily="34" charset="0"/>
                <a:cs typeface="Arial" panose="020B0604020202020204" pitchFamily="34" charset="0"/>
              </a:rPr>
              <a:t>care, </a:t>
            </a:r>
            <a:r>
              <a:rPr lang="en-GB" sz="900" b="1" dirty="0">
                <a:solidFill>
                  <a:schemeClr val="tx1"/>
                </a:solidFill>
                <a:latin typeface="Arial" panose="020B0604020202020204" pitchFamily="34" charset="0"/>
                <a:cs typeface="Arial" panose="020B0604020202020204" pitchFamily="34" charset="0"/>
              </a:rPr>
              <a:t>quality and outcomes across </a:t>
            </a:r>
            <a:r>
              <a:rPr lang="en-GB" sz="900" b="1" dirty="0" smtClean="0">
                <a:solidFill>
                  <a:schemeClr val="tx1"/>
                </a:solidFill>
                <a:latin typeface="Arial" panose="020B0604020202020204" pitchFamily="34" charset="0"/>
                <a:cs typeface="Arial" panose="020B0604020202020204" pitchFamily="34" charset="0"/>
              </a:rPr>
              <a:t>SEL. </a:t>
            </a:r>
            <a:endParaRPr lang="en-GB" sz="900" b="1" dirty="0">
              <a:solidFill>
                <a:schemeClr val="tx1"/>
              </a:solidFill>
              <a:latin typeface="Arial" panose="020B0604020202020204" pitchFamily="34" charset="0"/>
              <a:cs typeface="Arial" panose="020B0604020202020204" pitchFamily="34" charset="0"/>
            </a:endParaRPr>
          </a:p>
        </p:txBody>
      </p:sp>
      <p:sp>
        <p:nvSpPr>
          <p:cNvPr id="10" name="Rectangle 9"/>
          <p:cNvSpPr/>
          <p:nvPr/>
        </p:nvSpPr>
        <p:spPr>
          <a:xfrm rot="16200000">
            <a:off x="-920873" y="3424130"/>
            <a:ext cx="2482609" cy="215444"/>
          </a:xfrm>
          <a:prstGeom prst="rect">
            <a:avLst/>
          </a:prstGeom>
        </p:spPr>
        <p:txBody>
          <a:bodyPr wrap="square">
            <a:spAutoFit/>
          </a:bodyPr>
          <a:lstStyle/>
          <a:p>
            <a:pPr algn="ctr">
              <a:spcAft>
                <a:spcPts val="600"/>
              </a:spcAft>
            </a:pPr>
            <a:r>
              <a:rPr lang="en-GB" sz="800" b="1" dirty="0" smtClean="0">
                <a:solidFill>
                  <a:srgbClr val="007AC3"/>
                </a:solidFill>
                <a:latin typeface="Arial" panose="020B0604020202020204" pitchFamily="34" charset="0"/>
                <a:cs typeface="Arial" panose="020B0604020202020204" pitchFamily="34" charset="0"/>
              </a:rPr>
              <a:t>Our five priorities and areas of focus</a:t>
            </a:r>
            <a:endParaRPr lang="en-GB" sz="800" b="1" dirty="0">
              <a:solidFill>
                <a:srgbClr val="007AC3"/>
              </a:solidFill>
              <a:latin typeface="Arial" panose="020B0604020202020204" pitchFamily="34" charset="0"/>
              <a:cs typeface="Arial" panose="020B0604020202020204" pitchFamily="34" charset="0"/>
            </a:endParaRPr>
          </a:p>
        </p:txBody>
      </p:sp>
      <p:grpSp>
        <p:nvGrpSpPr>
          <p:cNvPr id="11" name="Group 10"/>
          <p:cNvGrpSpPr/>
          <p:nvPr/>
        </p:nvGrpSpPr>
        <p:grpSpPr>
          <a:xfrm>
            <a:off x="614346" y="3054086"/>
            <a:ext cx="9070805" cy="1792243"/>
            <a:chOff x="752574" y="3304900"/>
            <a:chExt cx="9176982" cy="1631435"/>
          </a:xfrm>
        </p:grpSpPr>
        <p:sp>
          <p:nvSpPr>
            <p:cNvPr id="12" name="Rectangle 11"/>
            <p:cNvSpPr/>
            <p:nvPr/>
          </p:nvSpPr>
          <p:spPr>
            <a:xfrm>
              <a:off x="752574" y="3304901"/>
              <a:ext cx="1664075" cy="1631434"/>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marL="85725" indent="-85725">
                <a:spcBef>
                  <a:spcPts val="0"/>
                </a:spcBef>
                <a:buFont typeface="Arial" panose="020B0604020202020204" pitchFamily="34" charset="0"/>
                <a:buChar char="•"/>
              </a:pPr>
              <a:r>
                <a:rPr lang="en-GB" sz="900" dirty="0">
                  <a:solidFill>
                    <a:schemeClr val="tx1"/>
                  </a:solidFill>
                  <a:latin typeface=" Arial"/>
                </a:rPr>
                <a:t>Promoting self-care and prevention</a:t>
              </a:r>
            </a:p>
            <a:p>
              <a:pPr marL="85725" indent="-85725">
                <a:spcBef>
                  <a:spcPts val="0"/>
                </a:spcBef>
                <a:buFont typeface="Arial" panose="020B0604020202020204" pitchFamily="34" charset="0"/>
                <a:buChar char="•"/>
              </a:pPr>
              <a:r>
                <a:rPr lang="en-GB" sz="900" dirty="0">
                  <a:solidFill>
                    <a:schemeClr val="tx1"/>
                  </a:solidFill>
                  <a:latin typeface=" Arial"/>
                </a:rPr>
                <a:t>Improved access and co-ordination of care</a:t>
              </a:r>
            </a:p>
            <a:p>
              <a:pPr marL="85725" indent="-85725">
                <a:spcBef>
                  <a:spcPts val="0"/>
                </a:spcBef>
                <a:buFont typeface="Arial" panose="020B0604020202020204" pitchFamily="34" charset="0"/>
                <a:buChar char="•"/>
              </a:pPr>
              <a:r>
                <a:rPr lang="en-GB" sz="900" dirty="0">
                  <a:solidFill>
                    <a:schemeClr val="tx1"/>
                  </a:solidFill>
                  <a:latin typeface=" Arial"/>
                </a:rPr>
                <a:t>Sustainability of workforce and estates</a:t>
              </a:r>
            </a:p>
            <a:p>
              <a:pPr marL="85725" indent="-85725">
                <a:spcBef>
                  <a:spcPts val="0"/>
                </a:spcBef>
                <a:buFont typeface="Arial" panose="020B0604020202020204" pitchFamily="34" charset="0"/>
                <a:buChar char="•"/>
              </a:pPr>
              <a:r>
                <a:rPr lang="en-GB" sz="900" dirty="0">
                  <a:solidFill>
                    <a:schemeClr val="tx1"/>
                  </a:solidFill>
                  <a:latin typeface=" Arial"/>
                </a:rPr>
                <a:t>Co-operative structures across parts of the system</a:t>
              </a:r>
            </a:p>
            <a:p>
              <a:pPr marL="85725" indent="-85725">
                <a:spcBef>
                  <a:spcPts val="0"/>
                </a:spcBef>
                <a:buFont typeface="Arial" panose="020B0604020202020204" pitchFamily="34" charset="0"/>
                <a:buChar char="•"/>
              </a:pPr>
              <a:r>
                <a:rPr lang="en-GB" sz="900" dirty="0">
                  <a:solidFill>
                    <a:schemeClr val="tx1"/>
                  </a:solidFill>
                  <a:latin typeface=" Arial"/>
                </a:rPr>
                <a:t>Financial investment by the system</a:t>
              </a:r>
            </a:p>
            <a:p>
              <a:pPr marL="85725" indent="-85725">
                <a:spcBef>
                  <a:spcPts val="0"/>
                </a:spcBef>
                <a:buFont typeface="Arial" panose="020B0604020202020204" pitchFamily="34" charset="0"/>
                <a:buChar char="•"/>
              </a:pPr>
              <a:r>
                <a:rPr lang="en-GB" sz="900" dirty="0">
                  <a:solidFill>
                    <a:schemeClr val="tx1"/>
                  </a:solidFill>
                  <a:latin typeface=" Arial"/>
                </a:rPr>
                <a:t>Contracting and whole population budgets</a:t>
              </a:r>
            </a:p>
          </p:txBody>
        </p:sp>
        <p:sp>
          <p:nvSpPr>
            <p:cNvPr id="13" name="Rectangle 12"/>
            <p:cNvSpPr/>
            <p:nvPr/>
          </p:nvSpPr>
          <p:spPr>
            <a:xfrm>
              <a:off x="4498635" y="3304901"/>
              <a:ext cx="1674458" cy="1631434"/>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lIns="72000" tIns="36000" rIns="72000" bIns="36000" rtlCol="0" anchor="ctr"/>
            <a:lstStyle/>
            <a:p>
              <a:pPr marL="85725" indent="-85725">
                <a:spcBef>
                  <a:spcPts val="0"/>
                </a:spcBef>
                <a:spcAft>
                  <a:spcPts val="0"/>
                </a:spcAft>
                <a:buFont typeface="Arial" panose="020B0604020202020204" pitchFamily="34" charset="0"/>
                <a:buChar char="•"/>
              </a:pPr>
              <a:r>
                <a:rPr lang="en-GB" sz="900" dirty="0">
                  <a:solidFill>
                    <a:schemeClr val="tx1"/>
                  </a:solidFill>
                  <a:latin typeface="Arial" panose="020B0604020202020204" pitchFamily="34" charset="0"/>
                  <a:cs typeface="Arial" panose="020B0604020202020204" pitchFamily="34" charset="0"/>
                </a:rPr>
                <a:t>Standardise and consolidate non-clinical support services</a:t>
              </a:r>
            </a:p>
            <a:p>
              <a:pPr marL="85725" indent="-85725">
                <a:spcBef>
                  <a:spcPts val="0"/>
                </a:spcBef>
                <a:spcAft>
                  <a:spcPts val="0"/>
                </a:spcAft>
                <a:buFont typeface="Arial" panose="020B0604020202020204" pitchFamily="34" charset="0"/>
                <a:buChar char="•"/>
              </a:pPr>
              <a:r>
                <a:rPr lang="en-GB" sz="900" dirty="0">
                  <a:solidFill>
                    <a:schemeClr val="tx1"/>
                  </a:solidFill>
                  <a:latin typeface="Arial" panose="020B0604020202020204" pitchFamily="34" charset="0"/>
                  <a:cs typeface="Arial" panose="020B0604020202020204" pitchFamily="34" charset="0"/>
                </a:rPr>
                <a:t>Optimise workforce</a:t>
              </a:r>
            </a:p>
            <a:p>
              <a:pPr marL="85725" indent="-85725">
                <a:spcBef>
                  <a:spcPts val="0"/>
                </a:spcBef>
                <a:spcAft>
                  <a:spcPts val="0"/>
                </a:spcAft>
                <a:buFont typeface="Arial" panose="020B0604020202020204" pitchFamily="34" charset="0"/>
                <a:buChar char="•"/>
              </a:pPr>
              <a:r>
                <a:rPr lang="en-GB" sz="900" dirty="0">
                  <a:solidFill>
                    <a:schemeClr val="tx1"/>
                  </a:solidFill>
                  <a:latin typeface="Arial" panose="020B0604020202020204" pitchFamily="34" charset="0"/>
                  <a:cs typeface="Arial" panose="020B0604020202020204" pitchFamily="34" charset="0"/>
                </a:rPr>
                <a:t>Capitalise on collective buying power</a:t>
              </a:r>
            </a:p>
            <a:p>
              <a:pPr marL="85725" indent="-85725">
                <a:spcBef>
                  <a:spcPts val="0"/>
                </a:spcBef>
                <a:spcAft>
                  <a:spcPts val="0"/>
                </a:spcAft>
                <a:buFont typeface="Arial" panose="020B0604020202020204" pitchFamily="34" charset="0"/>
                <a:buChar char="•"/>
              </a:pPr>
              <a:r>
                <a:rPr lang="en-GB" sz="900" dirty="0">
                  <a:solidFill>
                    <a:schemeClr val="tx1"/>
                  </a:solidFill>
                  <a:latin typeface="Arial" panose="020B0604020202020204" pitchFamily="34" charset="0"/>
                  <a:cs typeface="Arial" panose="020B0604020202020204" pitchFamily="34" charset="0"/>
                </a:rPr>
                <a:t>Consolidate clinical support services</a:t>
              </a:r>
            </a:p>
            <a:p>
              <a:pPr marL="85725" indent="-85725">
                <a:spcBef>
                  <a:spcPts val="0"/>
                </a:spcBef>
                <a:spcAft>
                  <a:spcPts val="0"/>
                </a:spcAft>
                <a:buFont typeface="Arial" panose="020B0604020202020204" pitchFamily="34" charset="0"/>
                <a:buChar char="•"/>
              </a:pPr>
              <a:r>
                <a:rPr lang="en-GB" sz="900" dirty="0">
                  <a:solidFill>
                    <a:schemeClr val="tx1"/>
                  </a:solidFill>
                  <a:latin typeface="Arial" panose="020B0604020202020204" pitchFamily="34" charset="0"/>
                  <a:cs typeface="Arial" panose="020B0604020202020204" pitchFamily="34" charset="0"/>
                </a:rPr>
                <a:t>Capitalise on collective estate</a:t>
              </a:r>
            </a:p>
          </p:txBody>
        </p:sp>
        <p:sp>
          <p:nvSpPr>
            <p:cNvPr id="14" name="Rectangle 13"/>
            <p:cNvSpPr/>
            <p:nvPr/>
          </p:nvSpPr>
          <p:spPr>
            <a:xfrm>
              <a:off x="2620878" y="3304901"/>
              <a:ext cx="1662180" cy="1631434"/>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lIns="72000" tIns="36000" rIns="72000" bIns="36000" rtlCol="0" anchor="ctr"/>
            <a:lstStyle/>
            <a:p>
              <a:pPr marL="85725" indent="-85725">
                <a:spcBef>
                  <a:spcPts val="0"/>
                </a:spcBef>
                <a:spcAft>
                  <a:spcPts val="0"/>
                </a:spcAft>
                <a:buFont typeface="Arial" panose="020B0604020202020204" pitchFamily="34" charset="0"/>
                <a:buChar char="•"/>
              </a:pPr>
              <a:r>
                <a:rPr lang="en-GB" sz="900" dirty="0">
                  <a:solidFill>
                    <a:schemeClr val="tx1"/>
                  </a:solidFill>
                  <a:latin typeface="Arial" panose="020B0604020202020204" pitchFamily="34" charset="0"/>
                  <a:cs typeface="Arial" panose="020B0604020202020204" pitchFamily="34" charset="0"/>
                </a:rPr>
                <a:t>Integration of mental health</a:t>
              </a:r>
            </a:p>
            <a:p>
              <a:pPr marL="85725" indent="-85725">
                <a:spcBef>
                  <a:spcPts val="0"/>
                </a:spcBef>
                <a:spcAft>
                  <a:spcPts val="0"/>
                </a:spcAft>
                <a:buFont typeface="Arial" panose="020B0604020202020204" pitchFamily="34" charset="0"/>
                <a:buChar char="•"/>
              </a:pPr>
              <a:r>
                <a:rPr lang="en-GB" sz="900" dirty="0">
                  <a:solidFill>
                    <a:schemeClr val="tx1"/>
                  </a:solidFill>
                  <a:latin typeface="Arial" panose="020B0604020202020204" pitchFamily="34" charset="0"/>
                  <a:cs typeface="Arial" panose="020B0604020202020204" pitchFamily="34" charset="0"/>
                </a:rPr>
                <a:t>Reduce pressure on and simplify A&amp;E</a:t>
              </a:r>
            </a:p>
            <a:p>
              <a:pPr marL="85725" indent="-85725">
                <a:spcBef>
                  <a:spcPts val="0"/>
                </a:spcBef>
                <a:spcAft>
                  <a:spcPts val="0"/>
                </a:spcAft>
                <a:buFont typeface="Arial" panose="020B0604020202020204" pitchFamily="34" charset="0"/>
                <a:buChar char="•"/>
              </a:pPr>
              <a:r>
                <a:rPr lang="en-GB" sz="900" dirty="0">
                  <a:solidFill>
                    <a:schemeClr val="tx1"/>
                  </a:solidFill>
                  <a:latin typeface="Arial" panose="020B0604020202020204" pitchFamily="34" charset="0"/>
                  <a:cs typeface="Arial" panose="020B0604020202020204" pitchFamily="34" charset="0"/>
                </a:rPr>
                <a:t>Implementation of standards, policies and guidelines</a:t>
              </a:r>
            </a:p>
            <a:p>
              <a:pPr marL="85725" indent="-85725">
                <a:spcBef>
                  <a:spcPts val="0"/>
                </a:spcBef>
                <a:spcAft>
                  <a:spcPts val="0"/>
                </a:spcAft>
                <a:buFont typeface="Arial" panose="020B0604020202020204" pitchFamily="34" charset="0"/>
                <a:buChar char="•"/>
              </a:pPr>
              <a:r>
                <a:rPr lang="en-GB" sz="900" dirty="0">
                  <a:solidFill>
                    <a:schemeClr val="tx1"/>
                  </a:solidFill>
                  <a:latin typeface="Arial" panose="020B0604020202020204" pitchFamily="34" charset="0"/>
                  <a:cs typeface="Arial" panose="020B0604020202020204" pitchFamily="34" charset="0"/>
                </a:rPr>
                <a:t>Collaborate to improve quality and efficiency through centres of excellence (e.g. EOC)</a:t>
              </a:r>
            </a:p>
            <a:p>
              <a:pPr marL="85725" indent="-85725">
                <a:spcBef>
                  <a:spcPts val="0"/>
                </a:spcBef>
                <a:spcAft>
                  <a:spcPts val="0"/>
                </a:spcAft>
                <a:buFont typeface="Arial" panose="020B0604020202020204" pitchFamily="34" charset="0"/>
                <a:buChar char="•"/>
              </a:pPr>
              <a:r>
                <a:rPr lang="en-GB" sz="900" dirty="0">
                  <a:solidFill>
                    <a:schemeClr val="tx1"/>
                  </a:solidFill>
                  <a:latin typeface="Arial" panose="020B0604020202020204" pitchFamily="34" charset="0"/>
                  <a:cs typeface="Arial" panose="020B0604020202020204" pitchFamily="34" charset="0"/>
                </a:rPr>
                <a:t>Standardise care across pathways</a:t>
              </a:r>
            </a:p>
          </p:txBody>
        </p:sp>
        <p:sp>
          <p:nvSpPr>
            <p:cNvPr id="15" name="Rectangle 14"/>
            <p:cNvSpPr/>
            <p:nvPr/>
          </p:nvSpPr>
          <p:spPr>
            <a:xfrm>
              <a:off x="6389243" y="3304901"/>
              <a:ext cx="1644958" cy="1631434"/>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lIns="72000" tIns="36000" rIns="72000" bIns="36000" rtlCol="0" anchor="ctr"/>
            <a:lstStyle/>
            <a:p>
              <a:pPr marL="85725" indent="-85725">
                <a:spcBef>
                  <a:spcPts val="0"/>
                </a:spcBef>
                <a:spcAft>
                  <a:spcPts val="0"/>
                </a:spcAft>
                <a:buFont typeface="Arial" panose="020B0604020202020204" pitchFamily="34" charset="0"/>
                <a:buChar char="•"/>
              </a:pPr>
              <a:r>
                <a:rPr lang="en-GB" sz="900" dirty="0">
                  <a:solidFill>
                    <a:schemeClr val="tx1"/>
                  </a:solidFill>
                  <a:latin typeface="Arial" panose="020B0604020202020204" pitchFamily="34" charset="0"/>
                  <a:cs typeface="Arial" panose="020B0604020202020204" pitchFamily="34" charset="0"/>
                </a:rPr>
                <a:t>Joint commissioning and delivery models</a:t>
              </a:r>
            </a:p>
            <a:p>
              <a:pPr marL="85725" indent="-85725">
                <a:spcBef>
                  <a:spcPts val="0"/>
                </a:spcBef>
                <a:spcAft>
                  <a:spcPts val="0"/>
                </a:spcAft>
                <a:buFont typeface="Arial" panose="020B0604020202020204" pitchFamily="34" charset="0"/>
                <a:buChar char="•"/>
              </a:pPr>
              <a:r>
                <a:rPr lang="en-GB" sz="900" dirty="0">
                  <a:solidFill>
                    <a:schemeClr val="tx1"/>
                  </a:solidFill>
                  <a:latin typeface="Arial" panose="020B0604020202020204" pitchFamily="34" charset="0"/>
                  <a:cs typeface="Arial" panose="020B0604020202020204" pitchFamily="34" charset="0"/>
                </a:rPr>
                <a:t>Strategic plan for South London </a:t>
              </a:r>
            </a:p>
            <a:p>
              <a:pPr marL="85725" indent="-85725">
                <a:spcBef>
                  <a:spcPts val="0"/>
                </a:spcBef>
                <a:spcAft>
                  <a:spcPts val="0"/>
                </a:spcAft>
                <a:buFont typeface="Arial" panose="020B0604020202020204" pitchFamily="34" charset="0"/>
                <a:buChar char="•"/>
              </a:pPr>
              <a:r>
                <a:rPr lang="en-GB" sz="900" dirty="0">
                  <a:solidFill>
                    <a:schemeClr val="tx1"/>
                  </a:solidFill>
                  <a:latin typeface="Arial" panose="020B0604020202020204" pitchFamily="34" charset="0"/>
                  <a:cs typeface="Arial" panose="020B0604020202020204" pitchFamily="34" charset="0"/>
                </a:rPr>
                <a:t>London Specialised Commissioning Planning Board</a:t>
              </a:r>
            </a:p>
            <a:p>
              <a:pPr marL="85725" indent="-85725">
                <a:spcBef>
                  <a:spcPts val="0"/>
                </a:spcBef>
                <a:spcAft>
                  <a:spcPts val="0"/>
                </a:spcAft>
                <a:buFont typeface="Arial" panose="020B0604020202020204" pitchFamily="34" charset="0"/>
                <a:buChar char="•"/>
              </a:pPr>
              <a:r>
                <a:rPr lang="en-GB" sz="900" dirty="0">
                  <a:solidFill>
                    <a:schemeClr val="tx1"/>
                  </a:solidFill>
                  <a:latin typeface="Arial" panose="020B0604020202020204" pitchFamily="34" charset="0"/>
                  <a:cs typeface="Arial" panose="020B0604020202020204" pitchFamily="34" charset="0"/>
                </a:rPr>
                <a:t>Managing demand across boundaries</a:t>
              </a:r>
            </a:p>
            <a:p>
              <a:pPr marL="85725" indent="-85725">
                <a:spcBef>
                  <a:spcPts val="0"/>
                </a:spcBef>
                <a:spcAft>
                  <a:spcPts val="0"/>
                </a:spcAft>
                <a:buFont typeface="Arial" panose="020B0604020202020204" pitchFamily="34" charset="0"/>
                <a:buChar char="•"/>
              </a:pPr>
              <a:r>
                <a:rPr lang="en-GB" sz="900" dirty="0">
                  <a:solidFill>
                    <a:schemeClr val="tx1"/>
                  </a:solidFill>
                  <a:latin typeface="Arial" panose="020B0604020202020204" pitchFamily="34" charset="0"/>
                  <a:cs typeface="Arial" panose="020B0604020202020204" pitchFamily="34" charset="0"/>
                </a:rPr>
                <a:t>Mental health collaboration</a:t>
              </a:r>
            </a:p>
          </p:txBody>
        </p:sp>
        <p:sp>
          <p:nvSpPr>
            <p:cNvPr id="16" name="Rectangle 15"/>
            <p:cNvSpPr/>
            <p:nvPr/>
          </p:nvSpPr>
          <p:spPr>
            <a:xfrm>
              <a:off x="8246114" y="3304900"/>
              <a:ext cx="1683442" cy="1631434"/>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lIns="72000" tIns="36000" rIns="72000" bIns="36000" rtlCol="0" anchor="ctr"/>
            <a:lstStyle/>
            <a:p>
              <a:pPr marL="85725" indent="-85725">
                <a:spcBef>
                  <a:spcPts val="0"/>
                </a:spcBef>
                <a:spcAft>
                  <a:spcPts val="0"/>
                </a:spcAft>
                <a:buFont typeface="Arial" panose="020B0604020202020204" pitchFamily="34" charset="0"/>
                <a:buChar char="•"/>
              </a:pPr>
              <a:r>
                <a:rPr lang="en-GB" sz="900" dirty="0">
                  <a:solidFill>
                    <a:schemeClr val="tx1"/>
                  </a:solidFill>
                  <a:latin typeface="Arial" panose="020B0604020202020204" pitchFamily="34" charset="0"/>
                  <a:cs typeface="Arial" panose="020B0604020202020204" pitchFamily="34" charset="0"/>
                </a:rPr>
                <a:t>Effective joint governance able to address difficult issues</a:t>
              </a:r>
            </a:p>
            <a:p>
              <a:pPr marL="85725" indent="-85725">
                <a:spcBef>
                  <a:spcPts val="0"/>
                </a:spcBef>
                <a:spcAft>
                  <a:spcPts val="0"/>
                </a:spcAft>
                <a:buFont typeface="Arial" panose="020B0604020202020204" pitchFamily="34" charset="0"/>
                <a:buChar char="•"/>
              </a:pPr>
              <a:r>
                <a:rPr lang="en-GB" sz="900" dirty="0">
                  <a:solidFill>
                    <a:schemeClr val="tx1"/>
                  </a:solidFill>
                  <a:latin typeface="Arial" panose="020B0604020202020204" pitchFamily="34" charset="0"/>
                  <a:cs typeface="Arial" panose="020B0604020202020204" pitchFamily="34" charset="0"/>
                </a:rPr>
                <a:t>Incorporation of whole commissioning spend including specialist</a:t>
              </a:r>
            </a:p>
            <a:p>
              <a:pPr marL="85725" indent="-85725">
                <a:spcBef>
                  <a:spcPts val="0"/>
                </a:spcBef>
                <a:spcAft>
                  <a:spcPts val="0"/>
                </a:spcAft>
                <a:buFont typeface="Arial" panose="020B0604020202020204" pitchFamily="34" charset="0"/>
                <a:buChar char="•"/>
              </a:pPr>
              <a:r>
                <a:rPr lang="en-GB" sz="900" dirty="0">
                  <a:solidFill>
                    <a:schemeClr val="tx1"/>
                  </a:solidFill>
                  <a:latin typeface="Arial" panose="020B0604020202020204" pitchFamily="34" charset="0"/>
                  <a:cs typeface="Arial" panose="020B0604020202020204" pitchFamily="34" charset="0"/>
                </a:rPr>
                <a:t>Sustainable workforce strategy</a:t>
              </a:r>
            </a:p>
            <a:p>
              <a:pPr marL="85725" indent="-85725">
                <a:spcBef>
                  <a:spcPts val="0"/>
                </a:spcBef>
                <a:spcAft>
                  <a:spcPts val="0"/>
                </a:spcAft>
                <a:buFont typeface="Arial" panose="020B0604020202020204" pitchFamily="34" charset="0"/>
                <a:buChar char="•"/>
              </a:pPr>
              <a:r>
                <a:rPr lang="en-GB" sz="900" dirty="0">
                  <a:solidFill>
                    <a:schemeClr val="tx1"/>
                  </a:solidFill>
                  <a:latin typeface="Arial" panose="020B0604020202020204" pitchFamily="34" charset="0"/>
                  <a:cs typeface="Arial" panose="020B0604020202020204" pitchFamily="34" charset="0"/>
                </a:rPr>
                <a:t>Collective estates strategy and management</a:t>
              </a:r>
            </a:p>
            <a:p>
              <a:pPr marL="85725" indent="-85725">
                <a:spcBef>
                  <a:spcPts val="0"/>
                </a:spcBef>
                <a:spcAft>
                  <a:spcPts val="0"/>
                </a:spcAft>
                <a:buFont typeface="Arial" panose="020B0604020202020204" pitchFamily="34" charset="0"/>
                <a:buChar char="•"/>
              </a:pPr>
              <a:r>
                <a:rPr lang="en-GB" sz="900" dirty="0">
                  <a:solidFill>
                    <a:schemeClr val="tx1"/>
                  </a:solidFill>
                  <a:latin typeface="Arial" panose="020B0604020202020204" pitchFamily="34" charset="0"/>
                  <a:cs typeface="Arial" panose="020B0604020202020204" pitchFamily="34" charset="0"/>
                </a:rPr>
                <a:t>New models of collaboration and delivery</a:t>
              </a:r>
            </a:p>
          </p:txBody>
        </p:sp>
      </p:grpSp>
      <p:sp>
        <p:nvSpPr>
          <p:cNvPr id="17" name="Rectangle 16"/>
          <p:cNvSpPr/>
          <p:nvPr/>
        </p:nvSpPr>
        <p:spPr>
          <a:xfrm>
            <a:off x="5046859" y="1309992"/>
            <a:ext cx="2409342" cy="797593"/>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r>
              <a:rPr lang="en-GB" sz="900" b="1" dirty="0" smtClean="0">
                <a:solidFill>
                  <a:schemeClr val="tx1"/>
                </a:solidFill>
                <a:latin typeface="Arial" panose="020B0604020202020204" pitchFamily="34" charset="0"/>
                <a:cs typeface="Arial" panose="020B0604020202020204" pitchFamily="34" charset="0"/>
              </a:rPr>
              <a:t>Our system is fragmented resulting in duplication and confusion. </a:t>
            </a:r>
            <a:endParaRPr lang="en-GB" sz="900" b="1" dirty="0">
              <a:solidFill>
                <a:schemeClr val="tx1"/>
              </a:solidFill>
              <a:latin typeface="Arial" panose="020B0604020202020204" pitchFamily="34" charset="0"/>
              <a:cs typeface="Arial" panose="020B0604020202020204" pitchFamily="34" charset="0"/>
            </a:endParaRPr>
          </a:p>
        </p:txBody>
      </p:sp>
      <p:grpSp>
        <p:nvGrpSpPr>
          <p:cNvPr id="18" name="Group 17"/>
          <p:cNvGrpSpPr/>
          <p:nvPr/>
        </p:nvGrpSpPr>
        <p:grpSpPr>
          <a:xfrm>
            <a:off x="486295" y="2193432"/>
            <a:ext cx="1772873" cy="706420"/>
            <a:chOff x="2663828" y="1227366"/>
            <a:chExt cx="1246072" cy="1012586"/>
          </a:xfrm>
        </p:grpSpPr>
        <p:sp>
          <p:nvSpPr>
            <p:cNvPr id="19" name="Rectangle 18"/>
            <p:cNvSpPr/>
            <p:nvPr/>
          </p:nvSpPr>
          <p:spPr>
            <a:xfrm>
              <a:off x="2753830" y="1290476"/>
              <a:ext cx="1156070" cy="949476"/>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b="1" dirty="0">
                  <a:solidFill>
                    <a:schemeClr val="tx1"/>
                  </a:solidFill>
                  <a:latin typeface=" Arial"/>
                </a:rPr>
                <a:t>Developing consistent and high quality community based care (CBC) and prevention</a:t>
              </a:r>
            </a:p>
          </p:txBody>
        </p:sp>
        <p:sp>
          <p:nvSpPr>
            <p:cNvPr id="20" name="Oval 19"/>
            <p:cNvSpPr/>
            <p:nvPr/>
          </p:nvSpPr>
          <p:spPr>
            <a:xfrm>
              <a:off x="2663828" y="1227366"/>
              <a:ext cx="126514" cy="258013"/>
            </a:xfrm>
            <a:prstGeom prst="ellipse">
              <a:avLst/>
            </a:prstGeom>
            <a:solidFill>
              <a:srgbClr val="007AC3"/>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b="1" dirty="0" smtClean="0">
                  <a:latin typeface=" Arial"/>
                </a:rPr>
                <a:t>1</a:t>
              </a:r>
              <a:endParaRPr lang="en-GB" b="1" dirty="0">
                <a:latin typeface=" Arial"/>
              </a:endParaRPr>
            </a:p>
          </p:txBody>
        </p:sp>
      </p:grpSp>
      <p:grpSp>
        <p:nvGrpSpPr>
          <p:cNvPr id="21" name="Group 20"/>
          <p:cNvGrpSpPr/>
          <p:nvPr/>
        </p:nvGrpSpPr>
        <p:grpSpPr>
          <a:xfrm>
            <a:off x="2344201" y="2200876"/>
            <a:ext cx="1759782" cy="698976"/>
            <a:chOff x="2671711" y="2177357"/>
            <a:chExt cx="1236871" cy="1001915"/>
          </a:xfrm>
        </p:grpSpPr>
        <p:sp>
          <p:nvSpPr>
            <p:cNvPr id="22" name="Rectangle 21"/>
            <p:cNvSpPr/>
            <p:nvPr/>
          </p:nvSpPr>
          <p:spPr>
            <a:xfrm>
              <a:off x="2753828" y="2214733"/>
              <a:ext cx="1154754" cy="964539"/>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9080" fontAlgn="auto">
                <a:spcBef>
                  <a:spcPts val="0"/>
                </a:spcBef>
                <a:spcAft>
                  <a:spcPts val="0"/>
                </a:spcAft>
                <a:defRPr/>
              </a:pPr>
              <a:r>
                <a:rPr lang="en-GB" sz="900" b="1" dirty="0">
                  <a:solidFill>
                    <a:schemeClr val="tx1"/>
                  </a:solidFill>
                  <a:latin typeface=" Arial"/>
                </a:rPr>
                <a:t>Improve quality and reducing variation across both physical and mental health</a:t>
              </a:r>
            </a:p>
          </p:txBody>
        </p:sp>
        <p:sp>
          <p:nvSpPr>
            <p:cNvPr id="23" name="Oval 22"/>
            <p:cNvSpPr/>
            <p:nvPr/>
          </p:nvSpPr>
          <p:spPr>
            <a:xfrm>
              <a:off x="2671711" y="2177357"/>
              <a:ext cx="126514" cy="258013"/>
            </a:xfrm>
            <a:prstGeom prst="ellipse">
              <a:avLst/>
            </a:prstGeom>
            <a:solidFill>
              <a:srgbClr val="007AC3"/>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b="1" dirty="0">
                  <a:latin typeface=" Arial"/>
                </a:rPr>
                <a:t>2</a:t>
              </a:r>
              <a:endParaRPr lang="en-GB" b="1" dirty="0">
                <a:latin typeface=" Arial"/>
              </a:endParaRPr>
            </a:p>
          </p:txBody>
        </p:sp>
      </p:grpSp>
      <p:grpSp>
        <p:nvGrpSpPr>
          <p:cNvPr id="24" name="Group 23"/>
          <p:cNvGrpSpPr/>
          <p:nvPr/>
        </p:nvGrpSpPr>
        <p:grpSpPr>
          <a:xfrm>
            <a:off x="4189016" y="2189409"/>
            <a:ext cx="1770999" cy="710443"/>
            <a:chOff x="2663828" y="3098786"/>
            <a:chExt cx="1244755" cy="1018352"/>
          </a:xfrm>
        </p:grpSpPr>
        <p:sp>
          <p:nvSpPr>
            <p:cNvPr id="25" name="Rectangle 24"/>
            <p:cNvSpPr/>
            <p:nvPr/>
          </p:nvSpPr>
          <p:spPr>
            <a:xfrm>
              <a:off x="2753828" y="3167663"/>
              <a:ext cx="1154755" cy="949475"/>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9080" fontAlgn="auto">
                <a:spcBef>
                  <a:spcPts val="0"/>
                </a:spcBef>
                <a:spcAft>
                  <a:spcPts val="0"/>
                </a:spcAft>
                <a:defRPr/>
              </a:pPr>
              <a:r>
                <a:rPr lang="en-GB" sz="900" b="1" dirty="0">
                  <a:solidFill>
                    <a:schemeClr val="tx1"/>
                  </a:solidFill>
                  <a:latin typeface=" Arial"/>
                </a:rPr>
                <a:t>Reducing cost through provider collaboration</a:t>
              </a:r>
            </a:p>
          </p:txBody>
        </p:sp>
        <p:sp>
          <p:nvSpPr>
            <p:cNvPr id="26" name="Oval 25"/>
            <p:cNvSpPr/>
            <p:nvPr/>
          </p:nvSpPr>
          <p:spPr>
            <a:xfrm>
              <a:off x="2663828" y="3098786"/>
              <a:ext cx="126514" cy="258013"/>
            </a:xfrm>
            <a:prstGeom prst="ellipse">
              <a:avLst/>
            </a:prstGeom>
            <a:solidFill>
              <a:srgbClr val="007AC3"/>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b="1" dirty="0" smtClean="0">
                  <a:latin typeface=" Arial"/>
                </a:rPr>
                <a:t>3</a:t>
              </a:r>
              <a:endParaRPr lang="en-GB" sz="800" b="1" dirty="0">
                <a:latin typeface=" Arial"/>
              </a:endParaRPr>
            </a:p>
          </p:txBody>
        </p:sp>
      </p:grpSp>
      <p:grpSp>
        <p:nvGrpSpPr>
          <p:cNvPr id="27" name="Group 26"/>
          <p:cNvGrpSpPr/>
          <p:nvPr/>
        </p:nvGrpSpPr>
        <p:grpSpPr>
          <a:xfrm>
            <a:off x="6045048" y="2185537"/>
            <a:ext cx="1770999" cy="714315"/>
            <a:chOff x="2663828" y="4026336"/>
            <a:chExt cx="1244755" cy="1023902"/>
          </a:xfrm>
        </p:grpSpPr>
        <p:sp>
          <p:nvSpPr>
            <p:cNvPr id="28" name="Rectangle 27"/>
            <p:cNvSpPr/>
            <p:nvPr/>
          </p:nvSpPr>
          <p:spPr>
            <a:xfrm>
              <a:off x="2753829" y="4118418"/>
              <a:ext cx="1154754" cy="931820"/>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b="1" dirty="0">
                  <a:solidFill>
                    <a:schemeClr val="tx1"/>
                  </a:solidFill>
                  <a:latin typeface=" Arial"/>
                </a:rPr>
                <a:t>Developing sustainable specialised services</a:t>
              </a:r>
            </a:p>
          </p:txBody>
        </p:sp>
        <p:sp>
          <p:nvSpPr>
            <p:cNvPr id="29" name="Oval 28"/>
            <p:cNvSpPr/>
            <p:nvPr/>
          </p:nvSpPr>
          <p:spPr>
            <a:xfrm>
              <a:off x="2663828" y="4026336"/>
              <a:ext cx="126514" cy="258013"/>
            </a:xfrm>
            <a:prstGeom prst="ellipse">
              <a:avLst/>
            </a:prstGeom>
            <a:solidFill>
              <a:srgbClr val="007AC3"/>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b="1" dirty="0" smtClean="0">
                  <a:latin typeface=" Arial"/>
                </a:rPr>
                <a:t>4</a:t>
              </a:r>
              <a:endParaRPr lang="en-GB" sz="800" b="1" dirty="0">
                <a:latin typeface=" Arial"/>
              </a:endParaRPr>
            </a:p>
          </p:txBody>
        </p:sp>
      </p:grpSp>
      <p:grpSp>
        <p:nvGrpSpPr>
          <p:cNvPr id="30" name="Group 29"/>
          <p:cNvGrpSpPr/>
          <p:nvPr/>
        </p:nvGrpSpPr>
        <p:grpSpPr>
          <a:xfrm>
            <a:off x="7901080" y="2185537"/>
            <a:ext cx="1765264" cy="714315"/>
            <a:chOff x="2663828" y="4960411"/>
            <a:chExt cx="1240724" cy="1023903"/>
          </a:xfrm>
        </p:grpSpPr>
        <p:sp>
          <p:nvSpPr>
            <p:cNvPr id="31" name="Rectangle 30"/>
            <p:cNvSpPr/>
            <p:nvPr/>
          </p:nvSpPr>
          <p:spPr>
            <a:xfrm>
              <a:off x="2740611" y="5071888"/>
              <a:ext cx="1163941" cy="912426"/>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b="1" dirty="0">
                  <a:solidFill>
                    <a:schemeClr val="tx1"/>
                  </a:solidFill>
                  <a:latin typeface=" Arial"/>
                </a:rPr>
                <a:t>Changing how we work together to deliver the transformation required</a:t>
              </a:r>
            </a:p>
          </p:txBody>
        </p:sp>
        <p:sp>
          <p:nvSpPr>
            <p:cNvPr id="32" name="Oval 31"/>
            <p:cNvSpPr/>
            <p:nvPr/>
          </p:nvSpPr>
          <p:spPr>
            <a:xfrm>
              <a:off x="2663828" y="4960411"/>
              <a:ext cx="126514" cy="258013"/>
            </a:xfrm>
            <a:prstGeom prst="ellipse">
              <a:avLst/>
            </a:prstGeom>
            <a:solidFill>
              <a:srgbClr val="007AC3"/>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b="1" dirty="0" smtClean="0">
                  <a:latin typeface=" Arial"/>
                </a:rPr>
                <a:t>5</a:t>
              </a:r>
              <a:endParaRPr lang="en-GB" sz="800" b="1" dirty="0">
                <a:latin typeface=" Arial"/>
              </a:endParaRPr>
            </a:p>
          </p:txBody>
        </p:sp>
      </p:grpSp>
      <p:sp>
        <p:nvSpPr>
          <p:cNvPr id="33" name="Rectangle 32"/>
          <p:cNvSpPr/>
          <p:nvPr/>
        </p:nvSpPr>
        <p:spPr>
          <a:xfrm>
            <a:off x="4306070" y="5005148"/>
            <a:ext cx="1664164" cy="1014944"/>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spcAft>
                <a:spcPts val="0"/>
              </a:spcAft>
            </a:pPr>
            <a:r>
              <a:rPr lang="en-GB" sz="900" dirty="0">
                <a:solidFill>
                  <a:schemeClr val="tx1"/>
                </a:solidFill>
                <a:latin typeface="Arial" panose="020B0604020202020204" pitchFamily="34" charset="0"/>
                <a:cs typeface="Arial" panose="020B0604020202020204" pitchFamily="34" charset="0"/>
              </a:rPr>
              <a:t>Cross-organisation productivity savings from joint working, consolidation and improved efficiency</a:t>
            </a:r>
            <a:r>
              <a:rPr lang="en-GB" sz="900" dirty="0" smtClean="0">
                <a:solidFill>
                  <a:schemeClr val="tx1"/>
                </a:solidFill>
                <a:latin typeface="Arial" panose="020B0604020202020204" pitchFamily="34" charset="0"/>
                <a:cs typeface="Arial" panose="020B0604020202020204" pitchFamily="34" charset="0"/>
              </a:rPr>
              <a:t>.</a:t>
            </a:r>
          </a:p>
          <a:p>
            <a:pPr>
              <a:spcAft>
                <a:spcPts val="0"/>
              </a:spcAft>
            </a:pPr>
            <a:endParaRPr lang="en-GB" sz="900" dirty="0">
              <a:solidFill>
                <a:schemeClr val="tx1"/>
              </a:solidFill>
              <a:latin typeface="Arial" panose="020B0604020202020204" pitchFamily="34" charset="0"/>
              <a:cs typeface="Arial" panose="020B0604020202020204" pitchFamily="34" charset="0"/>
            </a:endParaRPr>
          </a:p>
          <a:p>
            <a:pPr algn="ctr">
              <a:spcAft>
                <a:spcPts val="0"/>
              </a:spcAft>
            </a:pPr>
            <a:r>
              <a:rPr lang="en-GB" sz="900" dirty="0">
                <a:solidFill>
                  <a:schemeClr val="tx1"/>
                </a:solidFill>
                <a:latin typeface="Arial" panose="020B0604020202020204" pitchFamily="34" charset="0"/>
                <a:cs typeface="Arial" panose="020B0604020202020204" pitchFamily="34" charset="0"/>
              </a:rPr>
              <a:t>(Net saving c. £230m</a:t>
            </a:r>
            <a:r>
              <a:rPr lang="en-GB" sz="900" dirty="0" smtClean="0">
                <a:solidFill>
                  <a:schemeClr val="tx1"/>
                </a:solidFill>
                <a:latin typeface="Arial" panose="020B0604020202020204" pitchFamily="34" charset="0"/>
                <a:cs typeface="Arial" panose="020B0604020202020204" pitchFamily="34" charset="0"/>
              </a:rPr>
              <a:t>)</a:t>
            </a:r>
            <a:endParaRPr lang="en-GB" sz="900" dirty="0">
              <a:solidFill>
                <a:schemeClr val="tx1"/>
              </a:solidFill>
              <a:latin typeface="Arial" panose="020B0604020202020204" pitchFamily="34" charset="0"/>
              <a:cs typeface="Arial" panose="020B0604020202020204" pitchFamily="34" charset="0"/>
            </a:endParaRPr>
          </a:p>
        </p:txBody>
      </p:sp>
      <p:sp>
        <p:nvSpPr>
          <p:cNvPr id="34" name="Rectangle 33"/>
          <p:cNvSpPr/>
          <p:nvPr/>
        </p:nvSpPr>
        <p:spPr>
          <a:xfrm>
            <a:off x="588330" y="5005149"/>
            <a:ext cx="3514736" cy="1014944"/>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a:spcAft>
                <a:spcPts val="0"/>
              </a:spcAft>
              <a:buFont typeface="Arial" panose="020B0604020202020204" pitchFamily="34" charset="0"/>
              <a:buChar char="•"/>
            </a:pPr>
            <a:r>
              <a:rPr lang="en-GB" sz="900" dirty="0">
                <a:solidFill>
                  <a:schemeClr val="tx1"/>
                </a:solidFill>
                <a:latin typeface="Arial" panose="020B0604020202020204" pitchFamily="34" charset="0"/>
                <a:cs typeface="Arial" panose="020B0604020202020204" pitchFamily="34" charset="0"/>
              </a:rPr>
              <a:t>Reduction in A&amp;E attends and non-elective admissions</a:t>
            </a:r>
          </a:p>
          <a:p>
            <a:pPr marL="171450" indent="-171450">
              <a:spcAft>
                <a:spcPts val="0"/>
              </a:spcAft>
              <a:buFont typeface="Arial" panose="020B0604020202020204" pitchFamily="34" charset="0"/>
              <a:buChar char="•"/>
            </a:pPr>
            <a:r>
              <a:rPr lang="en-GB" sz="900" dirty="0">
                <a:solidFill>
                  <a:schemeClr val="tx1"/>
                </a:solidFill>
                <a:latin typeface="Arial" panose="020B0604020202020204" pitchFamily="34" charset="0"/>
                <a:cs typeface="Arial" panose="020B0604020202020204" pitchFamily="34" charset="0"/>
              </a:rPr>
              <a:t>Reduced length of stay</a:t>
            </a:r>
          </a:p>
          <a:p>
            <a:pPr marL="171450" indent="-171450">
              <a:spcAft>
                <a:spcPts val="0"/>
              </a:spcAft>
              <a:buFont typeface="Arial" panose="020B0604020202020204" pitchFamily="34" charset="0"/>
              <a:buChar char="•"/>
            </a:pPr>
            <a:r>
              <a:rPr lang="en-GB" sz="900" dirty="0">
                <a:solidFill>
                  <a:schemeClr val="tx1"/>
                </a:solidFill>
                <a:latin typeface="Arial" panose="020B0604020202020204" pitchFamily="34" charset="0"/>
                <a:cs typeface="Arial" panose="020B0604020202020204" pitchFamily="34" charset="0"/>
              </a:rPr>
              <a:t>Reduced re-admissions</a:t>
            </a:r>
          </a:p>
          <a:p>
            <a:pPr marL="171450" indent="-171450">
              <a:spcAft>
                <a:spcPts val="0"/>
              </a:spcAft>
              <a:buFont typeface="Arial" panose="020B0604020202020204" pitchFamily="34" charset="0"/>
              <a:buChar char="•"/>
            </a:pPr>
            <a:r>
              <a:rPr lang="en-GB" sz="900" dirty="0">
                <a:solidFill>
                  <a:schemeClr val="tx1"/>
                </a:solidFill>
                <a:latin typeface="Arial" panose="020B0604020202020204" pitchFamily="34" charset="0"/>
                <a:cs typeface="Arial" panose="020B0604020202020204" pitchFamily="34" charset="0"/>
              </a:rPr>
              <a:t>Early identification and intervention</a:t>
            </a:r>
          </a:p>
          <a:p>
            <a:pPr marL="171450" indent="-171450">
              <a:spcAft>
                <a:spcPts val="0"/>
              </a:spcAft>
              <a:buFont typeface="Arial" panose="020B0604020202020204" pitchFamily="34" charset="0"/>
              <a:buChar char="•"/>
            </a:pPr>
            <a:r>
              <a:rPr lang="en-GB" sz="900" dirty="0">
                <a:solidFill>
                  <a:schemeClr val="tx1"/>
                </a:solidFill>
                <a:latin typeface="Arial" panose="020B0604020202020204" pitchFamily="34" charset="0"/>
                <a:cs typeface="Arial" panose="020B0604020202020204" pitchFamily="34" charset="0"/>
              </a:rPr>
              <a:t>Delivery of care in alternative settings</a:t>
            </a:r>
          </a:p>
          <a:p>
            <a:pPr algn="ctr">
              <a:spcAft>
                <a:spcPts val="600"/>
              </a:spcAft>
            </a:pPr>
            <a:r>
              <a:rPr lang="en-GB" sz="900" dirty="0" smtClean="0">
                <a:solidFill>
                  <a:schemeClr val="tx1"/>
                </a:solidFill>
                <a:latin typeface="Arial" panose="020B0604020202020204" pitchFamily="34" charset="0"/>
                <a:cs typeface="Arial" panose="020B0604020202020204" pitchFamily="34" charset="0"/>
              </a:rPr>
              <a:t>(</a:t>
            </a:r>
            <a:r>
              <a:rPr lang="en-GB" sz="900" dirty="0">
                <a:solidFill>
                  <a:schemeClr val="tx1"/>
                </a:solidFill>
                <a:latin typeface="Arial" panose="020B0604020202020204" pitchFamily="34" charset="0"/>
                <a:cs typeface="Arial" panose="020B0604020202020204" pitchFamily="34" charset="0"/>
              </a:rPr>
              <a:t>Net savings c.£110m)</a:t>
            </a:r>
          </a:p>
        </p:txBody>
      </p:sp>
      <p:sp>
        <p:nvSpPr>
          <p:cNvPr id="35" name="Rectangle 34"/>
          <p:cNvSpPr/>
          <p:nvPr/>
        </p:nvSpPr>
        <p:spPr>
          <a:xfrm>
            <a:off x="6179694" y="5005148"/>
            <a:ext cx="1632032" cy="1014944"/>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85725" indent="-85725">
              <a:spcAft>
                <a:spcPts val="0"/>
              </a:spcAft>
              <a:buFont typeface="Arial" panose="020B0604020202020204" pitchFamily="34" charset="0"/>
              <a:buChar char="•"/>
            </a:pPr>
            <a:r>
              <a:rPr lang="en-GB" sz="900" dirty="0">
                <a:solidFill>
                  <a:schemeClr val="tx1"/>
                </a:solidFill>
                <a:latin typeface="Arial" panose="020B0604020202020204" pitchFamily="34" charset="0"/>
                <a:cs typeface="Arial" panose="020B0604020202020204" pitchFamily="34" charset="0"/>
              </a:rPr>
              <a:t>Increased collaboration</a:t>
            </a:r>
          </a:p>
          <a:p>
            <a:pPr marL="85725" indent="-85725">
              <a:spcAft>
                <a:spcPts val="0"/>
              </a:spcAft>
              <a:buFont typeface="Arial" panose="020B0604020202020204" pitchFamily="34" charset="0"/>
              <a:buChar char="•"/>
            </a:pPr>
            <a:r>
              <a:rPr lang="en-GB" sz="900" dirty="0">
                <a:solidFill>
                  <a:schemeClr val="tx1"/>
                </a:solidFill>
                <a:latin typeface="Arial" panose="020B0604020202020204" pitchFamily="34" charset="0"/>
                <a:cs typeface="Arial" panose="020B0604020202020204" pitchFamily="34" charset="0"/>
              </a:rPr>
              <a:t>Reduced duplication</a:t>
            </a:r>
          </a:p>
          <a:p>
            <a:pPr marL="85725" indent="-85725">
              <a:spcAft>
                <a:spcPts val="0"/>
              </a:spcAft>
              <a:buFont typeface="Arial" panose="020B0604020202020204" pitchFamily="34" charset="0"/>
              <a:buChar char="•"/>
            </a:pPr>
            <a:r>
              <a:rPr lang="en-GB" sz="900" dirty="0">
                <a:solidFill>
                  <a:schemeClr val="tx1"/>
                </a:solidFill>
                <a:latin typeface="Arial" panose="020B0604020202020204" pitchFamily="34" charset="0"/>
                <a:cs typeface="Arial" panose="020B0604020202020204" pitchFamily="34" charset="0"/>
              </a:rPr>
              <a:t>Management of flow</a:t>
            </a:r>
          </a:p>
          <a:p>
            <a:pPr algn="ctr">
              <a:spcAft>
                <a:spcPts val="0"/>
              </a:spcAft>
            </a:pPr>
            <a:endParaRPr lang="en-GB" sz="900" dirty="0">
              <a:solidFill>
                <a:schemeClr val="tx1"/>
              </a:solidFill>
              <a:latin typeface="Arial" panose="020B0604020202020204" pitchFamily="34" charset="0"/>
              <a:cs typeface="Arial" panose="020B0604020202020204" pitchFamily="34" charset="0"/>
            </a:endParaRPr>
          </a:p>
          <a:p>
            <a:pPr algn="ctr">
              <a:spcAft>
                <a:spcPts val="0"/>
              </a:spcAft>
            </a:pPr>
            <a:r>
              <a:rPr lang="en-GB" sz="900" dirty="0">
                <a:solidFill>
                  <a:schemeClr val="tx1"/>
                </a:solidFill>
                <a:latin typeface="Arial" panose="020B0604020202020204" pitchFamily="34" charset="0"/>
                <a:cs typeface="Arial" panose="020B0604020202020204" pitchFamily="34" charset="0"/>
              </a:rPr>
              <a:t>(Need to address £190m</a:t>
            </a:r>
            <a:r>
              <a:rPr lang="en-GB" sz="900" dirty="0" smtClean="0">
                <a:solidFill>
                  <a:schemeClr val="tx1"/>
                </a:solidFill>
                <a:latin typeface="Arial" panose="020B0604020202020204" pitchFamily="34" charset="0"/>
                <a:cs typeface="Arial" panose="020B0604020202020204" pitchFamily="34" charset="0"/>
              </a:rPr>
              <a:t>)</a:t>
            </a:r>
            <a:endParaRPr lang="en-GB" sz="900" dirty="0">
              <a:solidFill>
                <a:schemeClr val="tx1"/>
              </a:solidFill>
              <a:latin typeface="Arial" panose="020B0604020202020204" pitchFamily="34" charset="0"/>
              <a:cs typeface="Arial" panose="020B0604020202020204" pitchFamily="34" charset="0"/>
            </a:endParaRPr>
          </a:p>
        </p:txBody>
      </p:sp>
      <p:sp>
        <p:nvSpPr>
          <p:cNvPr id="36" name="Rectangle 35"/>
          <p:cNvSpPr/>
          <p:nvPr/>
        </p:nvSpPr>
        <p:spPr>
          <a:xfrm>
            <a:off x="8021186" y="5005148"/>
            <a:ext cx="1663965" cy="1014945"/>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92075" indent="-92075">
              <a:spcAft>
                <a:spcPts val="0"/>
              </a:spcAft>
              <a:buFont typeface="Arial" panose="020B0604020202020204" pitchFamily="34" charset="0"/>
              <a:buChar char="•"/>
            </a:pPr>
            <a:r>
              <a:rPr lang="en-GB" sz="900" dirty="0">
                <a:solidFill>
                  <a:schemeClr val="tx1"/>
                </a:solidFill>
                <a:latin typeface="Arial" panose="020B0604020202020204" pitchFamily="34" charset="0"/>
                <a:cs typeface="Arial" panose="020B0604020202020204" pitchFamily="34" charset="0"/>
              </a:rPr>
              <a:t>Aligned decision-making resulting in faster implementation</a:t>
            </a:r>
          </a:p>
          <a:p>
            <a:pPr marL="92075" indent="-92075">
              <a:spcAft>
                <a:spcPts val="0"/>
              </a:spcAft>
              <a:buFont typeface="Arial" panose="020B0604020202020204" pitchFamily="34" charset="0"/>
              <a:buChar char="•"/>
            </a:pPr>
            <a:r>
              <a:rPr lang="en-GB" sz="900" dirty="0">
                <a:solidFill>
                  <a:schemeClr val="tx1"/>
                </a:solidFill>
                <a:latin typeface="Arial" panose="020B0604020202020204" pitchFamily="34" charset="0"/>
                <a:cs typeface="Arial" panose="020B0604020202020204" pitchFamily="34" charset="0"/>
              </a:rPr>
              <a:t>Increased transparency and accountability</a:t>
            </a:r>
          </a:p>
        </p:txBody>
      </p:sp>
      <p:sp>
        <p:nvSpPr>
          <p:cNvPr id="37" name="Rectangle 36"/>
          <p:cNvSpPr/>
          <p:nvPr/>
        </p:nvSpPr>
        <p:spPr>
          <a:xfrm rot="16200000">
            <a:off x="-245275" y="5316239"/>
            <a:ext cx="1125214" cy="338554"/>
          </a:xfrm>
          <a:prstGeom prst="rect">
            <a:avLst/>
          </a:prstGeom>
        </p:spPr>
        <p:txBody>
          <a:bodyPr wrap="square">
            <a:spAutoFit/>
          </a:bodyPr>
          <a:lstStyle/>
          <a:p>
            <a:pPr algn="ctr">
              <a:spcAft>
                <a:spcPts val="600"/>
              </a:spcAft>
            </a:pPr>
            <a:r>
              <a:rPr lang="en-GB" sz="800" b="1" dirty="0" smtClean="0">
                <a:solidFill>
                  <a:srgbClr val="007AC3"/>
                </a:solidFill>
                <a:latin typeface="Arial" panose="020B0604020202020204" pitchFamily="34" charset="0"/>
                <a:cs typeface="Arial" panose="020B0604020202020204" pitchFamily="34" charset="0"/>
              </a:rPr>
              <a:t>The impact of our plans</a:t>
            </a:r>
            <a:endParaRPr lang="en-GB" sz="800" b="1" dirty="0">
              <a:solidFill>
                <a:srgbClr val="007AC3"/>
              </a:solidFill>
              <a:latin typeface="Arial" panose="020B0604020202020204" pitchFamily="34" charset="0"/>
              <a:cs typeface="Arial" panose="020B0604020202020204" pitchFamily="34" charset="0"/>
            </a:endParaRPr>
          </a:p>
        </p:txBody>
      </p:sp>
      <p:cxnSp>
        <p:nvCxnSpPr>
          <p:cNvPr id="38" name="Straight Arrow Connector 37"/>
          <p:cNvCxnSpPr>
            <a:stCxn id="19" idx="2"/>
            <a:endCxn id="12" idx="0"/>
          </p:cNvCxnSpPr>
          <p:nvPr/>
        </p:nvCxnSpPr>
        <p:spPr>
          <a:xfrm flipH="1">
            <a:off x="1436757" y="2899852"/>
            <a:ext cx="1" cy="154235"/>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22" idx="2"/>
            <a:endCxn id="14" idx="0"/>
          </p:cNvCxnSpPr>
          <p:nvPr/>
        </p:nvCxnSpPr>
        <p:spPr>
          <a:xfrm>
            <a:off x="3282509" y="2899852"/>
            <a:ext cx="0" cy="154235"/>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25" idx="2"/>
            <a:endCxn id="13" idx="0"/>
          </p:cNvCxnSpPr>
          <p:nvPr/>
        </p:nvCxnSpPr>
        <p:spPr>
          <a:xfrm>
            <a:off x="5138540" y="2899852"/>
            <a:ext cx="6068" cy="154235"/>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a:stCxn id="28" idx="2"/>
            <a:endCxn id="15" idx="0"/>
          </p:cNvCxnSpPr>
          <p:nvPr/>
        </p:nvCxnSpPr>
        <p:spPr>
          <a:xfrm>
            <a:off x="6994573" y="2899852"/>
            <a:ext cx="4189" cy="154235"/>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31" idx="2"/>
            <a:endCxn id="16" idx="0"/>
          </p:cNvCxnSpPr>
          <p:nvPr/>
        </p:nvCxnSpPr>
        <p:spPr>
          <a:xfrm>
            <a:off x="8838334" y="2899852"/>
            <a:ext cx="14835" cy="154234"/>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43" name="Elbow Connector 42"/>
          <p:cNvCxnSpPr>
            <a:stCxn id="12" idx="2"/>
            <a:endCxn id="34" idx="0"/>
          </p:cNvCxnSpPr>
          <p:nvPr/>
        </p:nvCxnSpPr>
        <p:spPr>
          <a:xfrm rot="16200000" flipH="1">
            <a:off x="1811817" y="4471268"/>
            <a:ext cx="158820" cy="908941"/>
          </a:xfrm>
          <a:prstGeom prst="bentConnector3">
            <a:avLst>
              <a:gd name="adj1" fmla="val 50000"/>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44" name="Elbow Connector 43"/>
          <p:cNvCxnSpPr>
            <a:stCxn id="14" idx="2"/>
            <a:endCxn id="34" idx="0"/>
          </p:cNvCxnSpPr>
          <p:nvPr/>
        </p:nvCxnSpPr>
        <p:spPr>
          <a:xfrm rot="5400000">
            <a:off x="2734694" y="4457334"/>
            <a:ext cx="158820" cy="936811"/>
          </a:xfrm>
          <a:prstGeom prst="bentConnector3">
            <a:avLst>
              <a:gd name="adj1" fmla="val 50000"/>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a:stCxn id="13" idx="2"/>
            <a:endCxn id="33" idx="0"/>
          </p:cNvCxnSpPr>
          <p:nvPr/>
        </p:nvCxnSpPr>
        <p:spPr>
          <a:xfrm flipH="1">
            <a:off x="5138152" y="4846329"/>
            <a:ext cx="6456" cy="15881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a:stCxn id="15" idx="2"/>
            <a:endCxn id="35" idx="0"/>
          </p:cNvCxnSpPr>
          <p:nvPr/>
        </p:nvCxnSpPr>
        <p:spPr>
          <a:xfrm flipH="1">
            <a:off x="6995710" y="4846329"/>
            <a:ext cx="3052" cy="15881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a:stCxn id="16" idx="2"/>
            <a:endCxn id="36" idx="0"/>
          </p:cNvCxnSpPr>
          <p:nvPr/>
        </p:nvCxnSpPr>
        <p:spPr>
          <a:xfrm>
            <a:off x="8853169" y="4846328"/>
            <a:ext cx="0" cy="15882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73484825"/>
      </p:ext>
    </p:extLst>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r>
              <a:rPr lang="en-US" smtClean="0"/>
              <a:t>Draft in progress |</a:t>
            </a:r>
            <a:endParaRPr lang="en-US" dirty="0"/>
          </a:p>
        </p:txBody>
      </p:sp>
      <p:sp>
        <p:nvSpPr>
          <p:cNvPr id="4" name="Text Placeholder 3"/>
          <p:cNvSpPr>
            <a:spLocks noGrp="1"/>
          </p:cNvSpPr>
          <p:nvPr>
            <p:ph type="body" sz="quarter" idx="10"/>
          </p:nvPr>
        </p:nvSpPr>
        <p:spPr/>
        <p:txBody>
          <a:bodyPr/>
          <a:lstStyle/>
          <a:p>
            <a:r>
              <a:rPr lang="en-GB" dirty="0">
                <a:gradFill flip="none" rotWithShape="1">
                  <a:gsLst>
                    <a:gs pos="0">
                      <a:srgbClr val="053772"/>
                    </a:gs>
                    <a:gs pos="50000">
                      <a:srgbClr val="007DB8"/>
                    </a:gs>
                  </a:gsLst>
                  <a:lin ang="16200000" scaled="0"/>
                  <a:tileRect/>
                </a:gradFill>
                <a:cs typeface="ヒラギノ角ゴ Pro W3" charset="0"/>
              </a:rPr>
              <a:t>STP: Summary of our priorities</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880815474"/>
              </p:ext>
            </p:extLst>
          </p:nvPr>
        </p:nvGraphicFramePr>
        <p:xfrm>
          <a:off x="394297" y="1436687"/>
          <a:ext cx="9111210" cy="4434072"/>
        </p:xfrm>
        <a:graphic>
          <a:graphicData uri="http://schemas.openxmlformats.org/drawingml/2006/table">
            <a:tbl>
              <a:tblPr bandRow="1">
                <a:tableStyleId>{5C22544A-7EE6-4342-B048-85BDC9FD1C3A}</a:tableStyleId>
              </a:tblPr>
              <a:tblGrid>
                <a:gridCol w="1855018"/>
                <a:gridCol w="7256192"/>
              </a:tblGrid>
              <a:tr h="822352">
                <a:tc>
                  <a:txBody>
                    <a:bodyPr/>
                    <a:lstStyle/>
                    <a:p>
                      <a:endParaRPr lang="en-GB" sz="900" b="1" dirty="0" smtClean="0">
                        <a:solidFill>
                          <a:schemeClr val="bg1"/>
                        </a:solidFill>
                        <a:latin typeface=" Arial"/>
                      </a:endParaRPr>
                    </a:p>
                    <a:p>
                      <a:r>
                        <a:rPr lang="en-GB" sz="900" b="1" dirty="0" smtClean="0">
                          <a:solidFill>
                            <a:schemeClr val="bg1"/>
                          </a:solidFill>
                          <a:latin typeface=" Arial"/>
                        </a:rPr>
                        <a:t>Developing consistent and high quality community based care (CBC) and prevention</a:t>
                      </a:r>
                    </a:p>
                  </a:txBody>
                  <a:tcPr>
                    <a:lnR w="76200" cap="flat" cmpd="sng" algn="ctr">
                      <a:solidFill>
                        <a:schemeClr val="bg1"/>
                      </a:solidFill>
                      <a:prstDash val="solid"/>
                      <a:round/>
                      <a:headEnd type="none" w="med" len="med"/>
                      <a:tailEnd type="none" w="med" len="med"/>
                    </a:lnR>
                    <a:lnB w="76200" cap="flat" cmpd="sng" algn="ctr">
                      <a:solidFill>
                        <a:schemeClr val="bg1"/>
                      </a:solidFill>
                      <a:prstDash val="solid"/>
                      <a:round/>
                      <a:headEnd type="none" w="med" len="med"/>
                      <a:tailEnd type="none" w="med" len="med"/>
                    </a:lnB>
                    <a:solidFill>
                      <a:srgbClr val="007AC3"/>
                    </a:solidFill>
                  </a:tcPr>
                </a:tc>
                <a:tc>
                  <a:txBody>
                    <a:bodyPr/>
                    <a:lstStyle/>
                    <a:p>
                      <a:r>
                        <a:rPr lang="en-GB" sz="900" b="1" dirty="0" smtClean="0">
                          <a:solidFill>
                            <a:schemeClr val="tx1"/>
                          </a:solidFill>
                          <a:latin typeface=" Arial"/>
                        </a:rPr>
                        <a:t>Investment in CBC</a:t>
                      </a:r>
                      <a:r>
                        <a:rPr lang="en-GB" sz="900" b="1" baseline="0" dirty="0" smtClean="0">
                          <a:solidFill>
                            <a:schemeClr val="tx1"/>
                          </a:solidFill>
                          <a:latin typeface=" Arial"/>
                        </a:rPr>
                        <a:t> </a:t>
                      </a:r>
                      <a:r>
                        <a:rPr lang="en-GB" sz="900" b="1" dirty="0" smtClean="0">
                          <a:solidFill>
                            <a:schemeClr val="tx1"/>
                          </a:solidFill>
                          <a:latin typeface=" Arial"/>
                        </a:rPr>
                        <a:t>is essential to transform our system and move towards lower cost, higher value care delivery. </a:t>
                      </a:r>
                      <a:r>
                        <a:rPr lang="en-GB" sz="900" baseline="0" dirty="0" smtClean="0">
                          <a:solidFill>
                            <a:schemeClr val="tx1"/>
                          </a:solidFill>
                          <a:latin typeface=" Arial"/>
                        </a:rPr>
                        <a:t>Over the next five years we will continue to support the development of LCNs to establish coherent, multi-disciplinary networks that work at scale to improve access as well as manage the health of their populations. This will include fully operational federations and networks; adopting population based budgets and risk-based contracts; and fully integrating IM&amp;T across organisations and pathways. Fully operational LCNs will deliver our new model of care - adopting population based budgets and risk based contracts, supported by sustainable at scale delivery of primary care and enabled by fit for purpose estate and integrated IM&amp;T across their organisations and the pathways the deliver</a:t>
                      </a:r>
                      <a:endParaRPr lang="en-GB" sz="900" dirty="0">
                        <a:solidFill>
                          <a:schemeClr val="tx1"/>
                        </a:solidFill>
                        <a:latin typeface=" Arial"/>
                      </a:endParaRPr>
                    </a:p>
                  </a:txBody>
                  <a:tcPr anchor="ctr">
                    <a:lnL w="76200" cap="flat" cmpd="sng" algn="ctr">
                      <a:solidFill>
                        <a:schemeClr val="bg1"/>
                      </a:solidFill>
                      <a:prstDash val="solid"/>
                      <a:round/>
                      <a:headEnd type="none" w="med" len="med"/>
                      <a:tailEnd type="none" w="med" len="med"/>
                    </a:lnL>
                    <a:lnB w="76200" cap="flat" cmpd="sng" algn="ctr">
                      <a:solidFill>
                        <a:schemeClr val="bg1"/>
                      </a:solidFill>
                      <a:prstDash val="solid"/>
                      <a:round/>
                      <a:headEnd type="none" w="med" len="med"/>
                      <a:tailEnd type="none" w="med" len="med"/>
                    </a:lnB>
                    <a:solidFill>
                      <a:schemeClr val="bg1"/>
                    </a:solidFill>
                  </a:tcPr>
                </a:tc>
              </a:tr>
              <a:tr h="847196">
                <a:tc>
                  <a:txBody>
                    <a:bodyPr/>
                    <a:lstStyle/>
                    <a:p>
                      <a:pPr marL="0" marR="0" indent="0" algn="l" defTabSz="349080" rtl="0" eaLnBrk="1" fontAlgn="auto" latinLnBrk="0" hangingPunct="1">
                        <a:lnSpc>
                          <a:spcPct val="100000"/>
                        </a:lnSpc>
                        <a:spcBef>
                          <a:spcPts val="0"/>
                        </a:spcBef>
                        <a:spcAft>
                          <a:spcPts val="0"/>
                        </a:spcAft>
                        <a:buClrTx/>
                        <a:buSzTx/>
                        <a:buFontTx/>
                        <a:buNone/>
                        <a:tabLst/>
                        <a:defRPr/>
                      </a:pPr>
                      <a:endParaRPr lang="en-GB" sz="900" b="1" dirty="0" smtClean="0">
                        <a:solidFill>
                          <a:schemeClr val="bg1"/>
                        </a:solidFill>
                        <a:latin typeface=" Arial"/>
                      </a:endParaRPr>
                    </a:p>
                    <a:p>
                      <a:pPr marL="0" marR="0" indent="0" algn="l" defTabSz="349080" rtl="0" eaLnBrk="1" fontAlgn="auto" latinLnBrk="0" hangingPunct="1">
                        <a:lnSpc>
                          <a:spcPct val="100000"/>
                        </a:lnSpc>
                        <a:spcBef>
                          <a:spcPts val="0"/>
                        </a:spcBef>
                        <a:spcAft>
                          <a:spcPts val="0"/>
                        </a:spcAft>
                        <a:buClrTx/>
                        <a:buSzTx/>
                        <a:buFontTx/>
                        <a:buNone/>
                        <a:tabLst/>
                        <a:defRPr/>
                      </a:pPr>
                      <a:r>
                        <a:rPr lang="en-GB" sz="900" b="1" dirty="0" smtClean="0">
                          <a:solidFill>
                            <a:schemeClr val="bg1"/>
                          </a:solidFill>
                          <a:latin typeface=" Arial"/>
                        </a:rPr>
                        <a:t>Improve quality and reducing variation across both physical and mental health</a:t>
                      </a:r>
                    </a:p>
                  </a:txBody>
                  <a:tcP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7AC3"/>
                    </a:solidFill>
                  </a:tcPr>
                </a:tc>
                <a:tc>
                  <a:txBody>
                    <a:bodyPr/>
                    <a:lstStyle/>
                    <a:p>
                      <a:r>
                        <a:rPr lang="en-GB" sz="900" b="1" dirty="0" smtClean="0">
                          <a:solidFill>
                            <a:schemeClr val="tx1"/>
                          </a:solidFill>
                          <a:latin typeface=" Arial"/>
                        </a:rPr>
                        <a:t>We have identified a range of initiatives</a:t>
                      </a:r>
                      <a:r>
                        <a:rPr lang="en-GB" sz="900" b="1" baseline="0" dirty="0" smtClean="0">
                          <a:solidFill>
                            <a:schemeClr val="tx1"/>
                          </a:solidFill>
                          <a:latin typeface=" Arial"/>
                        </a:rPr>
                        <a:t> </a:t>
                      </a:r>
                      <a:r>
                        <a:rPr lang="en-GB" sz="900" b="1" dirty="0" smtClean="0">
                          <a:solidFill>
                            <a:schemeClr val="tx1"/>
                          </a:solidFill>
                          <a:latin typeface=" Arial"/>
                        </a:rPr>
                        <a:t>across our system to improve consistency</a:t>
                      </a:r>
                      <a:r>
                        <a:rPr lang="en-GB" sz="900" b="1" baseline="0" dirty="0" smtClean="0">
                          <a:solidFill>
                            <a:schemeClr val="tx1"/>
                          </a:solidFill>
                          <a:latin typeface=" Arial"/>
                        </a:rPr>
                        <a:t> and standards</a:t>
                      </a:r>
                      <a:r>
                        <a:rPr lang="en-GB" sz="900" b="1" dirty="0" smtClean="0">
                          <a:solidFill>
                            <a:schemeClr val="tx1"/>
                          </a:solidFill>
                          <a:latin typeface=" Arial"/>
                        </a:rPr>
                        <a:t> by working collaboratively. </a:t>
                      </a:r>
                      <a:r>
                        <a:rPr lang="en-GB" sz="900" dirty="0" smtClean="0">
                          <a:solidFill>
                            <a:schemeClr val="tx1"/>
                          </a:solidFill>
                          <a:latin typeface=" Arial"/>
                        </a:rPr>
                        <a:t>Our</a:t>
                      </a:r>
                      <a:r>
                        <a:rPr lang="en-GB" sz="900" baseline="0" dirty="0" smtClean="0">
                          <a:solidFill>
                            <a:schemeClr val="tx1"/>
                          </a:solidFill>
                          <a:latin typeface=" Arial"/>
                        </a:rPr>
                        <a:t> main areas of focus are:</a:t>
                      </a:r>
                    </a:p>
                    <a:p>
                      <a:pPr marL="171450" indent="-171450">
                        <a:buFont typeface="Arial" panose="020B0604020202020204" pitchFamily="34" charset="0"/>
                        <a:buChar char="•"/>
                      </a:pPr>
                      <a:r>
                        <a:rPr lang="en-GB" sz="900" baseline="0" dirty="0" smtClean="0">
                          <a:solidFill>
                            <a:schemeClr val="tx1"/>
                          </a:solidFill>
                          <a:latin typeface=" Arial"/>
                        </a:rPr>
                        <a:t>reducing pressure on A&amp;E by providing high-quality alternatives (through CBC), simplifying access and developing a truly integrated offer;</a:t>
                      </a:r>
                    </a:p>
                    <a:p>
                      <a:pPr marL="171450" marR="0" indent="-171450" algn="l" defTabSz="34908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aseline="0" dirty="0" smtClean="0">
                          <a:solidFill>
                            <a:schemeClr val="tx1"/>
                          </a:solidFill>
                          <a:latin typeface=" Arial"/>
                        </a:rPr>
                        <a:t>collaborating to improve value within planned care pathways, including the development of centres of excellence. We are starting with orthopaedics before expanding to other specialties;</a:t>
                      </a:r>
                      <a:endParaRPr lang="en-GB" sz="900" dirty="0" smtClean="0">
                        <a:solidFill>
                          <a:schemeClr val="tx1"/>
                        </a:solidFill>
                        <a:latin typeface=" Arial"/>
                      </a:endParaRPr>
                    </a:p>
                    <a:p>
                      <a:pPr marL="171450" indent="-171450">
                        <a:buFont typeface="Arial" panose="020B0604020202020204" pitchFamily="34" charset="0"/>
                        <a:buChar char="•"/>
                      </a:pPr>
                      <a:r>
                        <a:rPr lang="en-GB" sz="900" baseline="0" dirty="0" smtClean="0">
                          <a:solidFill>
                            <a:schemeClr val="tx1"/>
                          </a:solidFill>
                          <a:latin typeface=" Arial"/>
                        </a:rPr>
                        <a:t>integrating mental health across health and care services adopting the mind/body approach</a:t>
                      </a:r>
                    </a:p>
                  </a:txBody>
                  <a:tcPr anchor="ct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r>
              <a:tr h="740700">
                <a:tc>
                  <a:txBody>
                    <a:bodyPr/>
                    <a:lstStyle/>
                    <a:p>
                      <a:pPr marL="0" marR="0" indent="0" algn="l" defTabSz="349080" rtl="0" eaLnBrk="1" fontAlgn="auto" latinLnBrk="0" hangingPunct="1">
                        <a:lnSpc>
                          <a:spcPct val="100000"/>
                        </a:lnSpc>
                        <a:spcBef>
                          <a:spcPts val="0"/>
                        </a:spcBef>
                        <a:spcAft>
                          <a:spcPts val="0"/>
                        </a:spcAft>
                        <a:buClrTx/>
                        <a:buSzTx/>
                        <a:buFontTx/>
                        <a:buNone/>
                        <a:tabLst/>
                        <a:defRPr/>
                      </a:pPr>
                      <a:endParaRPr lang="en-GB" sz="900" b="1" dirty="0" smtClean="0">
                        <a:solidFill>
                          <a:schemeClr val="bg1"/>
                        </a:solidFill>
                        <a:latin typeface=" Arial"/>
                      </a:endParaRPr>
                    </a:p>
                    <a:p>
                      <a:pPr marL="0" marR="0" indent="0" algn="l" defTabSz="349080" rtl="0" eaLnBrk="1" fontAlgn="auto" latinLnBrk="0" hangingPunct="1">
                        <a:lnSpc>
                          <a:spcPct val="100000"/>
                        </a:lnSpc>
                        <a:spcBef>
                          <a:spcPts val="0"/>
                        </a:spcBef>
                        <a:spcAft>
                          <a:spcPts val="0"/>
                        </a:spcAft>
                        <a:buClrTx/>
                        <a:buSzTx/>
                        <a:buFontTx/>
                        <a:buNone/>
                        <a:tabLst/>
                        <a:defRPr/>
                      </a:pPr>
                      <a:r>
                        <a:rPr lang="en-GB" sz="900" b="1" dirty="0" smtClean="0">
                          <a:solidFill>
                            <a:schemeClr val="bg1"/>
                          </a:solidFill>
                          <a:latin typeface=" Arial"/>
                        </a:rPr>
                        <a:t>Reducing cost through provider collaboration</a:t>
                      </a:r>
                    </a:p>
                  </a:txBody>
                  <a:tcP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7AC3"/>
                    </a:solidFill>
                  </a:tcPr>
                </a:tc>
                <a:tc>
                  <a:txBody>
                    <a:bodyPr/>
                    <a:lstStyle/>
                    <a:p>
                      <a:pPr marL="0" marR="0" indent="0" algn="l" defTabSz="349080" rtl="0" eaLnBrk="1" fontAlgn="auto" latinLnBrk="0" hangingPunct="1">
                        <a:lnSpc>
                          <a:spcPct val="100000"/>
                        </a:lnSpc>
                        <a:spcBef>
                          <a:spcPts val="0"/>
                        </a:spcBef>
                        <a:spcAft>
                          <a:spcPts val="0"/>
                        </a:spcAft>
                        <a:buClrTx/>
                        <a:buSzTx/>
                        <a:buFontTx/>
                        <a:buNone/>
                        <a:tabLst/>
                        <a:defRPr/>
                      </a:pPr>
                      <a:r>
                        <a:rPr lang="en-GB" sz="900" b="1" dirty="0" smtClean="0">
                          <a:solidFill>
                            <a:schemeClr val="tx1"/>
                          </a:solidFill>
                          <a:latin typeface=" Arial"/>
                        </a:rPr>
                        <a:t>Our acute and mental health providers have identified opportunities for reducing the costs of delivering care</a:t>
                      </a:r>
                      <a:r>
                        <a:rPr lang="en-GB" sz="900" b="1" baseline="0" dirty="0" smtClean="0">
                          <a:solidFill>
                            <a:schemeClr val="tx1"/>
                          </a:solidFill>
                          <a:latin typeface=" Arial"/>
                        </a:rPr>
                        <a:t> in 5 priority areas</a:t>
                      </a:r>
                      <a:r>
                        <a:rPr lang="en-GB" sz="900" baseline="0" dirty="0" smtClean="0">
                          <a:solidFill>
                            <a:schemeClr val="tx1"/>
                          </a:solidFill>
                          <a:latin typeface=" Arial"/>
                        </a:rPr>
                        <a:t>; clinical and non-clinical support services, workforce, procurement and estates. Our immediate step is developing businesses cases for each opportunity and delivering quick wins payroll, workforce and non-clinical sourcing. Over the next 5 years we will continue to look for opportunities in other areas. </a:t>
                      </a:r>
                      <a:endParaRPr lang="en-GB" sz="900" dirty="0" smtClean="0">
                        <a:solidFill>
                          <a:schemeClr val="tx1"/>
                        </a:solidFill>
                        <a:latin typeface=" Arial"/>
                      </a:endParaRPr>
                    </a:p>
                  </a:txBody>
                  <a:tcPr anchor="ct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r>
              <a:tr h="853959">
                <a:tc>
                  <a:txBody>
                    <a:bodyPr/>
                    <a:lstStyle/>
                    <a:p>
                      <a:endParaRPr lang="en-GB" sz="900" b="1" dirty="0" smtClean="0">
                        <a:solidFill>
                          <a:schemeClr val="bg1"/>
                        </a:solidFill>
                        <a:latin typeface=" Arial"/>
                      </a:endParaRPr>
                    </a:p>
                    <a:p>
                      <a:r>
                        <a:rPr lang="en-GB" sz="900" b="1" dirty="0" smtClean="0">
                          <a:solidFill>
                            <a:schemeClr val="bg1"/>
                          </a:solidFill>
                          <a:latin typeface=" Arial"/>
                        </a:rPr>
                        <a:t>Developing sustainable specialised services</a:t>
                      </a:r>
                    </a:p>
                  </a:txBody>
                  <a:tcP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7AC3"/>
                    </a:solidFill>
                  </a:tcPr>
                </a:tc>
                <a:tc>
                  <a:txBody>
                    <a:bodyPr/>
                    <a:lstStyle/>
                    <a:p>
                      <a:pPr marL="0" marR="0" lvl="1" indent="0" algn="l" defTabSz="349080" rtl="0" eaLnBrk="1" fontAlgn="auto" latinLnBrk="0" hangingPunct="1">
                        <a:lnSpc>
                          <a:spcPct val="100000"/>
                        </a:lnSpc>
                        <a:spcBef>
                          <a:spcPts val="0"/>
                        </a:spcBef>
                        <a:spcAft>
                          <a:spcPts val="0"/>
                        </a:spcAft>
                        <a:buClrTx/>
                        <a:buSzTx/>
                        <a:buFontTx/>
                        <a:buNone/>
                        <a:tabLst>
                          <a:tab pos="177800" algn="l"/>
                        </a:tabLst>
                        <a:defRPr/>
                      </a:pPr>
                      <a:r>
                        <a:rPr lang="en-GB" sz="900" b="1" dirty="0" smtClean="0">
                          <a:latin typeface=" Arial"/>
                        </a:rPr>
                        <a:t>We wish to develop world class and sustainable specialised services that meets the needs of patients both locally and across England. </a:t>
                      </a:r>
                      <a:r>
                        <a:rPr lang="en-GB" sz="900" dirty="0" smtClean="0">
                          <a:latin typeface=" Arial"/>
                        </a:rPr>
                        <a:t>Specialised services are a significant part of SEL health economy and provide services at a local, regional and national level</a:t>
                      </a:r>
                      <a:r>
                        <a:rPr lang="en-GB" sz="900" baseline="0" dirty="0" smtClean="0">
                          <a:latin typeface=" Arial"/>
                        </a:rPr>
                        <a:t> – a third of patients come from outside of SEL. </a:t>
                      </a:r>
                      <a:r>
                        <a:rPr lang="en-GB" sz="900" dirty="0" smtClean="0">
                          <a:latin typeface=" Arial"/>
                        </a:rPr>
                        <a:t>The size of this service has an impact on the sustainability of our system both in terms of financial sustainability and the quality of other services. Specialised services offer the potential to review pathways and explore consolidation to support quality improvement and better value for money. We are</a:t>
                      </a:r>
                      <a:r>
                        <a:rPr lang="en-GB" sz="900" baseline="0" dirty="0" smtClean="0">
                          <a:latin typeface=" Arial"/>
                        </a:rPr>
                        <a:t> supporting NHSE to establish a London-wide board. </a:t>
                      </a:r>
                      <a:endParaRPr lang="en-GB" sz="900" dirty="0" smtClean="0">
                        <a:latin typeface=" Arial"/>
                      </a:endParaRPr>
                    </a:p>
                  </a:txBody>
                  <a:tcPr anchor="ct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r>
              <a:tr h="873454">
                <a:tc>
                  <a:txBody>
                    <a:bodyPr/>
                    <a:lstStyle/>
                    <a:p>
                      <a:endParaRPr lang="en-GB" sz="900" b="1" dirty="0" smtClean="0">
                        <a:solidFill>
                          <a:schemeClr val="bg1"/>
                        </a:solidFill>
                        <a:latin typeface=" Arial"/>
                      </a:endParaRPr>
                    </a:p>
                    <a:p>
                      <a:r>
                        <a:rPr lang="en-GB" sz="900" b="1" dirty="0" smtClean="0">
                          <a:solidFill>
                            <a:schemeClr val="bg1"/>
                          </a:solidFill>
                          <a:latin typeface=" Arial"/>
                        </a:rPr>
                        <a:t>Changing</a:t>
                      </a:r>
                      <a:r>
                        <a:rPr lang="en-GB" sz="900" b="1" baseline="0" dirty="0" smtClean="0">
                          <a:solidFill>
                            <a:schemeClr val="bg1"/>
                          </a:solidFill>
                          <a:latin typeface=" Arial"/>
                        </a:rPr>
                        <a:t> </a:t>
                      </a:r>
                      <a:r>
                        <a:rPr lang="en-GB" sz="900" b="1" dirty="0" smtClean="0">
                          <a:solidFill>
                            <a:schemeClr val="bg1"/>
                          </a:solidFill>
                          <a:latin typeface=" Arial"/>
                        </a:rPr>
                        <a:t>how we work together to deliver the transformation required</a:t>
                      </a:r>
                    </a:p>
                  </a:txBody>
                  <a:tcP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solidFill>
                      <a:srgbClr val="007AC3"/>
                    </a:solidFill>
                  </a:tcPr>
                </a:tc>
                <a:tc>
                  <a:txBody>
                    <a:bodyPr/>
                    <a:lstStyle/>
                    <a:p>
                      <a:pPr marL="0" marR="0" lvl="1" indent="0" algn="l" defTabSz="349080" rtl="0" eaLnBrk="1" fontAlgn="auto" latinLnBrk="0" hangingPunct="1">
                        <a:lnSpc>
                          <a:spcPct val="100000"/>
                        </a:lnSpc>
                        <a:spcBef>
                          <a:spcPts val="0"/>
                        </a:spcBef>
                        <a:spcAft>
                          <a:spcPts val="0"/>
                        </a:spcAft>
                        <a:buClrTx/>
                        <a:buSzTx/>
                        <a:buFontTx/>
                        <a:buNone/>
                        <a:tabLst/>
                        <a:defRPr/>
                      </a:pPr>
                      <a:r>
                        <a:rPr lang="en-GB" sz="900" b="1" baseline="0" dirty="0" smtClean="0">
                          <a:latin typeface="Arial" panose="020B0604020202020204" pitchFamily="34" charset="0"/>
                          <a:cs typeface="Arial" panose="020B0604020202020204" pitchFamily="34" charset="0"/>
                        </a:rPr>
                        <a:t>To</a:t>
                      </a:r>
                      <a:r>
                        <a:rPr lang="en-GB" sz="900" b="1" dirty="0" smtClean="0">
                          <a:latin typeface="Arial" panose="020B0604020202020204" pitchFamily="34" charset="0"/>
                          <a:cs typeface="Arial" panose="020B0604020202020204" pitchFamily="34" charset="0"/>
                        </a:rPr>
                        <a:t> deliver this plan we must establish the right governance, secure appropriate resources and address system incentives</a:t>
                      </a:r>
                      <a:r>
                        <a:rPr lang="en-GB" sz="900" dirty="0" smtClean="0">
                          <a:latin typeface="Arial" panose="020B0604020202020204" pitchFamily="34" charset="0"/>
                          <a:cs typeface="Arial" panose="020B0604020202020204" pitchFamily="34" charset="0"/>
                        </a:rPr>
                        <a:t>. This transformation will mean</a:t>
                      </a:r>
                      <a:r>
                        <a:rPr lang="en-GB" sz="900" baseline="0" dirty="0" smtClean="0">
                          <a:latin typeface="Arial" panose="020B0604020202020204" pitchFamily="34" charset="0"/>
                          <a:cs typeface="Arial" panose="020B0604020202020204" pitchFamily="34" charset="0"/>
                        </a:rPr>
                        <a:t> having to think differently and more radically. </a:t>
                      </a:r>
                      <a:r>
                        <a:rPr lang="en-GB" sz="900" dirty="0" smtClean="0">
                          <a:latin typeface="Arial" panose="020B0604020202020204" pitchFamily="34" charset="0"/>
                          <a:cs typeface="Arial" panose="020B0604020202020204" pitchFamily="34" charset="0"/>
                        </a:rPr>
                        <a:t>Crucially our structures</a:t>
                      </a:r>
                      <a:r>
                        <a:rPr lang="en-GB" sz="900" baseline="0" dirty="0" smtClean="0">
                          <a:latin typeface="Arial" panose="020B0604020202020204" pitchFamily="34" charset="0"/>
                          <a:cs typeface="Arial" panose="020B0604020202020204" pitchFamily="34" charset="0"/>
                        </a:rPr>
                        <a:t> must allow us to make difficult decisions and investment in transformation for the benefit of the system rather than our own organisations. Our immediate priority is developing the appropriate infrastructure to deliver our plan, agreeing roles and functions across the system. We are learning from our acute care collaboration vanguard between Guy’s and St Thomas’ and Dartford and Gravesham. </a:t>
                      </a:r>
                      <a:endParaRPr lang="en-GB" sz="900" dirty="0" smtClean="0">
                        <a:latin typeface="Arial" panose="020B0604020202020204" pitchFamily="34" charset="0"/>
                        <a:cs typeface="Arial" panose="020B0604020202020204" pitchFamily="34" charset="0"/>
                      </a:endParaRPr>
                    </a:p>
                  </a:txBody>
                  <a:tcPr anchor="ct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solidFill>
                      <a:schemeClr val="bg1"/>
                    </a:solidFill>
                  </a:tcPr>
                </a:tc>
              </a:tr>
            </a:tbl>
          </a:graphicData>
        </a:graphic>
      </p:graphicFrame>
      <p:sp>
        <p:nvSpPr>
          <p:cNvPr id="6" name="Oval 5"/>
          <p:cNvSpPr/>
          <p:nvPr/>
        </p:nvSpPr>
        <p:spPr>
          <a:xfrm>
            <a:off x="325856" y="1346687"/>
            <a:ext cx="180000" cy="180000"/>
          </a:xfrm>
          <a:prstGeom prst="ellipse">
            <a:avLst/>
          </a:prstGeom>
          <a:solidFill>
            <a:srgbClr val="007AC3"/>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b="1" dirty="0" smtClean="0">
                <a:latin typeface=" Arial"/>
              </a:rPr>
              <a:t>1</a:t>
            </a:r>
            <a:endParaRPr lang="en-GB" b="1" dirty="0">
              <a:latin typeface=" Arial"/>
            </a:endParaRPr>
          </a:p>
        </p:txBody>
      </p:sp>
      <p:sp>
        <p:nvSpPr>
          <p:cNvPr id="7" name="Oval 6"/>
          <p:cNvSpPr/>
          <p:nvPr/>
        </p:nvSpPr>
        <p:spPr>
          <a:xfrm>
            <a:off x="304297" y="2303107"/>
            <a:ext cx="180000" cy="180000"/>
          </a:xfrm>
          <a:prstGeom prst="ellipse">
            <a:avLst/>
          </a:prstGeom>
          <a:solidFill>
            <a:srgbClr val="007AC3"/>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b="1" dirty="0">
                <a:latin typeface=" Arial"/>
              </a:rPr>
              <a:t>2</a:t>
            </a:r>
            <a:endParaRPr lang="en-GB" b="1" dirty="0">
              <a:latin typeface=" Arial"/>
            </a:endParaRPr>
          </a:p>
        </p:txBody>
      </p:sp>
      <p:sp>
        <p:nvSpPr>
          <p:cNvPr id="8" name="Oval 7"/>
          <p:cNvSpPr/>
          <p:nvPr/>
        </p:nvSpPr>
        <p:spPr>
          <a:xfrm>
            <a:off x="305483" y="3365129"/>
            <a:ext cx="180000" cy="180000"/>
          </a:xfrm>
          <a:prstGeom prst="ellipse">
            <a:avLst/>
          </a:prstGeom>
          <a:solidFill>
            <a:srgbClr val="007AC3"/>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b="1" dirty="0" smtClean="0">
                <a:latin typeface=" Arial"/>
              </a:rPr>
              <a:t>3</a:t>
            </a:r>
            <a:endParaRPr lang="en-GB" sz="800" b="1" dirty="0">
              <a:latin typeface=" Arial"/>
            </a:endParaRPr>
          </a:p>
        </p:txBody>
      </p:sp>
      <p:sp>
        <p:nvSpPr>
          <p:cNvPr id="9" name="Oval 8"/>
          <p:cNvSpPr/>
          <p:nvPr/>
        </p:nvSpPr>
        <p:spPr>
          <a:xfrm>
            <a:off x="320761" y="4137602"/>
            <a:ext cx="180000" cy="180000"/>
          </a:xfrm>
          <a:prstGeom prst="ellipse">
            <a:avLst/>
          </a:prstGeom>
          <a:solidFill>
            <a:srgbClr val="007AC3"/>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b="1" dirty="0" smtClean="0">
                <a:latin typeface=" Arial"/>
              </a:rPr>
              <a:t>4</a:t>
            </a:r>
            <a:endParaRPr lang="en-GB" sz="800" b="1" dirty="0">
              <a:latin typeface=" Arial"/>
            </a:endParaRPr>
          </a:p>
        </p:txBody>
      </p:sp>
      <p:sp>
        <p:nvSpPr>
          <p:cNvPr id="10" name="Oval 9"/>
          <p:cNvSpPr/>
          <p:nvPr/>
        </p:nvSpPr>
        <p:spPr>
          <a:xfrm>
            <a:off x="304297" y="4959181"/>
            <a:ext cx="180000" cy="180000"/>
          </a:xfrm>
          <a:prstGeom prst="ellipse">
            <a:avLst/>
          </a:prstGeom>
          <a:solidFill>
            <a:srgbClr val="007AC3"/>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tIns="0" bIns="0" rtlCol="0" anchor="ctr"/>
          <a:lstStyle/>
          <a:p>
            <a:pPr algn="ctr"/>
            <a:r>
              <a:rPr lang="en-GB" sz="800" b="1" dirty="0" smtClean="0">
                <a:latin typeface=" Arial"/>
              </a:rPr>
              <a:t>5</a:t>
            </a:r>
            <a:endParaRPr lang="en-GB" sz="800" b="1" dirty="0">
              <a:latin typeface=" Aria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35789939"/>
      </p:ext>
    </p:extLst>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r>
              <a:rPr lang="en-US" smtClean="0"/>
              <a:t>Draft in progress |</a:t>
            </a:r>
            <a:endParaRPr lang="en-US" dirty="0"/>
          </a:p>
        </p:txBody>
      </p:sp>
      <p:sp>
        <p:nvSpPr>
          <p:cNvPr id="4" name="Text Placeholder 3"/>
          <p:cNvSpPr>
            <a:spLocks noGrp="1"/>
          </p:cNvSpPr>
          <p:nvPr>
            <p:ph type="body" sz="quarter" idx="10"/>
          </p:nvPr>
        </p:nvSpPr>
        <p:spPr/>
        <p:txBody>
          <a:bodyPr/>
          <a:lstStyle/>
          <a:p>
            <a:r>
              <a:rPr lang="en-GB" altLang="en-US" dirty="0" smtClean="0">
                <a:solidFill>
                  <a:srgbClr val="007AC3"/>
                </a:solidFill>
              </a:rPr>
              <a:t>1. </a:t>
            </a:r>
            <a:r>
              <a:rPr lang="en-GB" dirty="0">
                <a:solidFill>
                  <a:srgbClr val="007AC3"/>
                </a:solidFill>
              </a:rPr>
              <a:t>Investment in CBC is essential to transform our system and move towards lower cost, higher value care delivery</a:t>
            </a:r>
            <a:endParaRPr lang="en-GB" altLang="en-US" dirty="0">
              <a:solidFill>
                <a:srgbClr val="007AC3"/>
              </a:solidFill>
            </a:endParaRPr>
          </a:p>
          <a:p>
            <a:endParaRPr lang="en-GB" dirty="0">
              <a:solidFill>
                <a:srgbClr val="007AC3"/>
              </a:solidFill>
            </a:endParaRPr>
          </a:p>
        </p:txBody>
      </p:sp>
      <p:sp>
        <p:nvSpPr>
          <p:cNvPr id="5" name="TextBox 4"/>
          <p:cNvSpPr txBox="1"/>
          <p:nvPr/>
        </p:nvSpPr>
        <p:spPr>
          <a:xfrm>
            <a:off x="391559" y="1349967"/>
            <a:ext cx="8653508" cy="1377470"/>
          </a:xfrm>
          <a:prstGeom prst="rect">
            <a:avLst/>
          </a:prstGeom>
          <a:noFill/>
        </p:spPr>
        <p:txBody>
          <a:bodyPr wrap="square" lIns="83988" tIns="41994" rIns="83988" bIns="41994">
            <a:spAutoFit/>
          </a:bodyPr>
          <a:lstStyle/>
          <a:p>
            <a:pPr>
              <a:defRPr/>
            </a:pPr>
            <a:r>
              <a:rPr lang="en-GB" sz="1200" kern="0" dirty="0">
                <a:solidFill>
                  <a:srgbClr val="3F3F3F"/>
                </a:solidFill>
                <a:latin typeface="Arial" panose="020B0604020202020204" pitchFamily="34" charset="0"/>
                <a:ea typeface="Calibri"/>
                <a:cs typeface="Arial" panose="020B0604020202020204" pitchFamily="34" charset="0"/>
              </a:rPr>
              <a:t>Primary and community care (defined in its broadest sense) will be provided at scale by Local Care Networks </a:t>
            </a:r>
            <a:r>
              <a:rPr lang="en-US" sz="1200" kern="0" dirty="0">
                <a:solidFill>
                  <a:srgbClr val="3F3F3F"/>
                </a:solidFill>
                <a:latin typeface="Arial" panose="020B0604020202020204" pitchFamily="34" charset="0"/>
                <a:cs typeface="Arial" panose="020B0604020202020204" pitchFamily="34" charset="0"/>
              </a:rPr>
              <a:t>and drawing on others from across the health, social care and voluntary sector to provide:</a:t>
            </a:r>
          </a:p>
          <a:p>
            <a:pPr>
              <a:defRPr/>
            </a:pPr>
            <a:endParaRPr lang="en-US" sz="1200" kern="0" dirty="0">
              <a:solidFill>
                <a:srgbClr val="3F3F3F"/>
              </a:solidFill>
              <a:latin typeface="Arial" panose="020B0604020202020204" pitchFamily="34" charset="0"/>
              <a:cs typeface="Arial" panose="020B0604020202020204" pitchFamily="34" charset="0"/>
            </a:endParaRPr>
          </a:p>
          <a:p>
            <a:pPr marL="262461" indent="-262461">
              <a:buFont typeface="Arial" panose="020B0604020202020204" pitchFamily="34" charset="0"/>
              <a:buChar char="•"/>
              <a:defRPr/>
            </a:pPr>
            <a:r>
              <a:rPr lang="en-US" sz="1200" b="1" kern="0" dirty="0">
                <a:solidFill>
                  <a:srgbClr val="3F3F3F"/>
                </a:solidFill>
                <a:latin typeface="Arial" panose="020B0604020202020204" pitchFamily="34" charset="0"/>
                <a:cs typeface="Arial" panose="020B0604020202020204" pitchFamily="34" charset="0"/>
              </a:rPr>
              <a:t>Accessible care </a:t>
            </a:r>
          </a:p>
          <a:p>
            <a:pPr marL="262461" indent="-262461">
              <a:buFont typeface="Arial" panose="020B0604020202020204" pitchFamily="34" charset="0"/>
              <a:buChar char="•"/>
              <a:defRPr/>
            </a:pPr>
            <a:r>
              <a:rPr lang="en-US" sz="1200" b="1" kern="0" dirty="0">
                <a:solidFill>
                  <a:srgbClr val="3F3F3F"/>
                </a:solidFill>
                <a:latin typeface="Arial" panose="020B0604020202020204" pitchFamily="34" charset="0"/>
                <a:cs typeface="Arial" panose="020B0604020202020204" pitchFamily="34" charset="0"/>
              </a:rPr>
              <a:t>Proactive care </a:t>
            </a:r>
          </a:p>
          <a:p>
            <a:pPr marL="262461" indent="-262461">
              <a:buFont typeface="Arial" panose="020B0604020202020204" pitchFamily="34" charset="0"/>
              <a:buChar char="•"/>
              <a:defRPr/>
            </a:pPr>
            <a:r>
              <a:rPr lang="en-US" sz="1200" b="1" kern="0" dirty="0">
                <a:solidFill>
                  <a:srgbClr val="3F3F3F"/>
                </a:solidFill>
                <a:latin typeface="Arial" panose="020B0604020202020204" pitchFamily="34" charset="0"/>
                <a:cs typeface="Arial" panose="020B0604020202020204" pitchFamily="34" charset="0"/>
              </a:rPr>
              <a:t>Coordinated care </a:t>
            </a:r>
          </a:p>
          <a:p>
            <a:pPr marL="262461" indent="-262461">
              <a:buFont typeface="Arial" panose="020B0604020202020204" pitchFamily="34" charset="0"/>
              <a:buChar char="•"/>
              <a:defRPr/>
            </a:pPr>
            <a:r>
              <a:rPr lang="en-US" sz="1200" b="1" kern="0" dirty="0">
                <a:solidFill>
                  <a:srgbClr val="3F3F3F"/>
                </a:solidFill>
                <a:latin typeface="Arial" panose="020B0604020202020204" pitchFamily="34" charset="0"/>
                <a:cs typeface="Arial" panose="020B0604020202020204" pitchFamily="34" charset="0"/>
              </a:rPr>
              <a:t>Continuity of care</a:t>
            </a:r>
            <a:endParaRPr lang="en-GB" sz="1200" b="1" kern="0" dirty="0">
              <a:solidFill>
                <a:srgbClr val="3F3F3F"/>
              </a:solidFill>
              <a:latin typeface="Arial" panose="020B0604020202020204" pitchFamily="34" charset="0"/>
              <a:cs typeface="Arial" panose="020B0604020202020204" pitchFamily="34" charset="0"/>
            </a:endParaRP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77394"/>
          <a:stretch/>
        </p:blipFill>
        <p:spPr bwMode="auto">
          <a:xfrm>
            <a:off x="1857921" y="4882718"/>
            <a:ext cx="7027337" cy="939114"/>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8" name="Picture 7"/>
          <p:cNvPicPr>
            <a:picLocks noChangeAspect="1"/>
          </p:cNvPicPr>
          <p:nvPr/>
        </p:nvPicPr>
        <p:blipFill>
          <a:blip r:embed="rId3"/>
          <a:stretch>
            <a:fillRect/>
          </a:stretch>
        </p:blipFill>
        <p:spPr>
          <a:xfrm>
            <a:off x="1756553" y="1654499"/>
            <a:ext cx="7128705" cy="3271038"/>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47891473"/>
      </p:ext>
    </p:extLst>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r>
              <a:rPr lang="en-US" smtClean="0"/>
              <a:t>Draft in progress |</a:t>
            </a:r>
            <a:endParaRPr lang="en-US" dirty="0"/>
          </a:p>
        </p:txBody>
      </p:sp>
      <p:sp>
        <p:nvSpPr>
          <p:cNvPr id="4" name="Text Placeholder 3"/>
          <p:cNvSpPr>
            <a:spLocks noGrp="1"/>
          </p:cNvSpPr>
          <p:nvPr>
            <p:ph type="body" sz="quarter" idx="10"/>
          </p:nvPr>
        </p:nvSpPr>
        <p:spPr/>
        <p:txBody>
          <a:bodyPr/>
          <a:lstStyle/>
          <a:p>
            <a:r>
              <a:rPr lang="en-GB" dirty="0" smtClean="0">
                <a:solidFill>
                  <a:srgbClr val="007AC3"/>
                </a:solidFill>
              </a:rPr>
              <a:t>2. We </a:t>
            </a:r>
            <a:r>
              <a:rPr lang="en-GB" dirty="0">
                <a:solidFill>
                  <a:srgbClr val="007AC3"/>
                </a:solidFill>
              </a:rPr>
              <a:t>have identified a range of initiatives across our system to improve consistency and standards by working collaboratively</a:t>
            </a:r>
          </a:p>
        </p:txBody>
      </p:sp>
      <p:graphicFrame>
        <p:nvGraphicFramePr>
          <p:cNvPr id="5" name="Content Placeholder 4"/>
          <p:cNvGraphicFramePr>
            <a:graphicFrameLocks/>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4270837080"/>
              </p:ext>
            </p:extLst>
          </p:nvPr>
        </p:nvGraphicFramePr>
        <p:xfrm>
          <a:off x="1027362" y="1597740"/>
          <a:ext cx="8380302" cy="4264082"/>
        </p:xfrm>
        <a:graphic>
          <a:graphicData uri="http://schemas.openxmlformats.org/drawingml/2006/table">
            <a:tbl>
              <a:tblPr firstRow="1" bandRow="1">
                <a:tableStyleId>{2D5ABB26-0587-4C30-8999-92F81FD0307C}</a:tableStyleId>
              </a:tblPr>
              <a:tblGrid>
                <a:gridCol w="2443439"/>
                <a:gridCol w="4854492"/>
                <a:gridCol w="1082371"/>
              </a:tblGrid>
              <a:tr h="442245">
                <a:tc>
                  <a:txBody>
                    <a:bodyPr/>
                    <a:lstStyle/>
                    <a:p>
                      <a:pPr marL="0" algn="l" defTabSz="914400" rtl="0" eaLnBrk="1" latinLnBrk="0" hangingPunct="1"/>
                      <a:r>
                        <a:rPr lang="en-GB" sz="1200" b="1" kern="1200" dirty="0" smtClean="0">
                          <a:solidFill>
                            <a:schemeClr val="lt1"/>
                          </a:solidFill>
                          <a:latin typeface="Arial" panose="020B0604020202020204" pitchFamily="34" charset="0"/>
                          <a:ea typeface="+mn-ea"/>
                          <a:cs typeface="Arial" panose="020B0604020202020204" pitchFamily="34" charset="0"/>
                        </a:rPr>
                        <a:t>Clinical Leadership Group</a:t>
                      </a:r>
                      <a:endParaRPr lang="en-GB" sz="1200" b="1" kern="1200" dirty="0">
                        <a:solidFill>
                          <a:schemeClr val="lt1"/>
                        </a:solidFill>
                        <a:latin typeface="Arial" panose="020B0604020202020204" pitchFamily="34" charset="0"/>
                        <a:ea typeface="+mn-ea"/>
                        <a:cs typeface="Arial" panose="020B0604020202020204" pitchFamily="34" charset="0"/>
                      </a:endParaRPr>
                    </a:p>
                  </a:txBody>
                  <a:tcPr marL="91807" marR="91807" marT="41467" marB="41467">
                    <a:lnB w="3175" cap="flat" cmpd="sng" algn="ctr">
                      <a:solidFill>
                        <a:srgbClr val="0072C6"/>
                      </a:solidFill>
                      <a:prstDash val="sysDot"/>
                      <a:round/>
                      <a:headEnd type="none" w="med" len="med"/>
                      <a:tailEnd type="none" w="med" len="med"/>
                    </a:lnB>
                    <a:solidFill>
                      <a:srgbClr val="0072C6"/>
                    </a:solidFill>
                  </a:tcPr>
                </a:tc>
                <a:tc>
                  <a:txBody>
                    <a:bodyPr/>
                    <a:lstStyle/>
                    <a:p>
                      <a:pPr marL="0" algn="l" defTabSz="914400" rtl="0" eaLnBrk="1" latinLnBrk="0" hangingPunct="1"/>
                      <a:r>
                        <a:rPr lang="en-GB" sz="1200" b="1" kern="1200" dirty="0" smtClean="0">
                          <a:solidFill>
                            <a:schemeClr val="lt1"/>
                          </a:solidFill>
                          <a:latin typeface="Arial" panose="020B0604020202020204" pitchFamily="34" charset="0"/>
                          <a:ea typeface="+mn-ea"/>
                          <a:cs typeface="Arial" panose="020B0604020202020204" pitchFamily="34" charset="0"/>
                        </a:rPr>
                        <a:t>High level summary of the model of care</a:t>
                      </a:r>
                      <a:endParaRPr lang="en-GB" sz="1200" b="1" kern="1200" dirty="0">
                        <a:solidFill>
                          <a:schemeClr val="lt1"/>
                        </a:solidFill>
                        <a:latin typeface="Arial" panose="020B0604020202020204" pitchFamily="34" charset="0"/>
                        <a:ea typeface="+mn-ea"/>
                        <a:cs typeface="Arial" panose="020B0604020202020204" pitchFamily="34" charset="0"/>
                      </a:endParaRPr>
                    </a:p>
                  </a:txBody>
                  <a:tcPr marL="91807" marR="91807" marT="41467" marB="41467">
                    <a:lnB w="3175" cap="flat" cmpd="sng" algn="ctr">
                      <a:solidFill>
                        <a:srgbClr val="0072C6"/>
                      </a:solidFill>
                      <a:prstDash val="sysDot"/>
                      <a:round/>
                      <a:headEnd type="none" w="med" len="med"/>
                      <a:tailEnd type="none" w="med" len="med"/>
                    </a:lnB>
                    <a:solidFill>
                      <a:srgbClr val="0072C6"/>
                    </a:solidFill>
                  </a:tcPr>
                </a:tc>
                <a:tc>
                  <a:txBody>
                    <a:bodyPr/>
                    <a:lstStyle/>
                    <a:p>
                      <a:pPr marL="0" algn="l" defTabSz="914400" rtl="0" eaLnBrk="1" latinLnBrk="0" hangingPunct="1"/>
                      <a:r>
                        <a:rPr lang="en-GB" sz="1200" b="1" kern="1200" dirty="0" smtClean="0">
                          <a:solidFill>
                            <a:schemeClr val="lt1"/>
                          </a:solidFill>
                          <a:latin typeface="Arial" panose="020B0604020202020204" pitchFamily="34" charset="0"/>
                          <a:ea typeface="+mn-ea"/>
                          <a:cs typeface="Arial" panose="020B0604020202020204" pitchFamily="34" charset="0"/>
                        </a:rPr>
                        <a:t>Estimated savings</a:t>
                      </a:r>
                      <a:endParaRPr lang="en-GB" sz="1200" b="1" kern="1200" dirty="0">
                        <a:solidFill>
                          <a:schemeClr val="lt1"/>
                        </a:solidFill>
                        <a:latin typeface="Arial" panose="020B0604020202020204" pitchFamily="34" charset="0"/>
                        <a:ea typeface="+mn-ea"/>
                        <a:cs typeface="Arial" panose="020B0604020202020204" pitchFamily="34" charset="0"/>
                      </a:endParaRPr>
                    </a:p>
                  </a:txBody>
                  <a:tcPr marL="91807" marR="91807" marT="41467" marB="41467">
                    <a:lnB w="3175" cap="flat" cmpd="sng" algn="ctr">
                      <a:solidFill>
                        <a:srgbClr val="0072C6"/>
                      </a:solidFill>
                      <a:prstDash val="sysDot"/>
                      <a:round/>
                      <a:headEnd type="none" w="med" len="med"/>
                      <a:tailEnd type="none" w="med" len="med"/>
                    </a:lnB>
                    <a:solidFill>
                      <a:srgbClr val="0072C6"/>
                    </a:solidFill>
                  </a:tcPr>
                </a:tc>
              </a:tr>
              <a:tr h="244958">
                <a:tc>
                  <a:txBody>
                    <a:bodyPr/>
                    <a:lstStyle/>
                    <a:p>
                      <a:r>
                        <a:rPr lang="en-GB" sz="1200" b="0" i="0" dirty="0" smtClean="0">
                          <a:solidFill>
                            <a:schemeClr val="tx1"/>
                          </a:solidFill>
                          <a:latin typeface="Arial" panose="020B0604020202020204" pitchFamily="34" charset="0"/>
                          <a:cs typeface="Arial" panose="020B0604020202020204" pitchFamily="34" charset="0"/>
                        </a:rPr>
                        <a:t>Community</a:t>
                      </a:r>
                      <a:r>
                        <a:rPr lang="en-GB" sz="1200" b="0" i="0" baseline="0" dirty="0" smtClean="0">
                          <a:solidFill>
                            <a:schemeClr val="tx1"/>
                          </a:solidFill>
                          <a:latin typeface="Arial" panose="020B0604020202020204" pitchFamily="34" charset="0"/>
                          <a:cs typeface="Arial" panose="020B0604020202020204" pitchFamily="34" charset="0"/>
                        </a:rPr>
                        <a:t> based care</a:t>
                      </a:r>
                      <a:endParaRPr lang="en-GB" sz="1200" b="0" i="0" dirty="0">
                        <a:solidFill>
                          <a:schemeClr val="tx1"/>
                        </a:solidFill>
                        <a:latin typeface="Arial" panose="020B0604020202020204" pitchFamily="34" charset="0"/>
                        <a:cs typeface="Arial" panose="020B0604020202020204" pitchFamily="34" charset="0"/>
                      </a:endParaRPr>
                    </a:p>
                  </a:txBody>
                  <a:tcPr marL="72289" marR="72289" marT="32651" marB="32651" anchor="ctr">
                    <a:lnT w="3175" cap="flat" cmpd="sng" algn="ctr">
                      <a:solidFill>
                        <a:srgbClr val="0072C6"/>
                      </a:solidFill>
                      <a:prstDash val="sysDot"/>
                      <a:round/>
                      <a:headEnd type="none" w="med" len="med"/>
                      <a:tailEnd type="none" w="med" len="med"/>
                    </a:lnT>
                    <a:lnB w="3175" cap="flat" cmpd="sng" algn="ctr">
                      <a:solidFill>
                        <a:srgbClr val="0072C6"/>
                      </a:solidFill>
                      <a:prstDash val="sysDot"/>
                      <a:round/>
                      <a:headEnd type="none" w="med" len="med"/>
                      <a:tailEnd type="none" w="med" len="med"/>
                    </a:lnB>
                  </a:tcPr>
                </a:tc>
                <a:tc>
                  <a:txBody>
                    <a:bodyPr/>
                    <a:lstStyle/>
                    <a:p>
                      <a:pPr marL="285750" indent="-285750">
                        <a:buFont typeface="Arial" panose="020B0604020202020204" pitchFamily="34" charset="0"/>
                        <a:buChar char="•"/>
                      </a:pPr>
                      <a:r>
                        <a:rPr lang="en-GB" sz="1200" dirty="0" smtClean="0">
                          <a:solidFill>
                            <a:schemeClr val="tx1"/>
                          </a:solidFill>
                          <a:latin typeface="Arial" panose="020B0604020202020204" pitchFamily="34" charset="0"/>
                          <a:cs typeface="Arial" panose="020B0604020202020204" pitchFamily="34" charset="0"/>
                        </a:rPr>
                        <a:t>Delivery</a:t>
                      </a:r>
                      <a:r>
                        <a:rPr lang="en-GB" sz="1200" baseline="0" dirty="0" smtClean="0">
                          <a:solidFill>
                            <a:schemeClr val="tx1"/>
                          </a:solidFill>
                          <a:latin typeface="Arial" panose="020B0604020202020204" pitchFamily="34" charset="0"/>
                          <a:cs typeface="Arial" panose="020B0604020202020204" pitchFamily="34" charset="0"/>
                        </a:rPr>
                        <a:t> of l</a:t>
                      </a:r>
                      <a:r>
                        <a:rPr lang="en-GB" sz="1200" dirty="0" smtClean="0">
                          <a:solidFill>
                            <a:schemeClr val="tx1"/>
                          </a:solidFill>
                          <a:latin typeface="Arial" panose="020B0604020202020204" pitchFamily="34" charset="0"/>
                          <a:cs typeface="Arial" panose="020B0604020202020204" pitchFamily="34" charset="0"/>
                        </a:rPr>
                        <a:t>ocal care networks</a:t>
                      </a:r>
                      <a:endParaRPr lang="en-GB" sz="1200" dirty="0">
                        <a:solidFill>
                          <a:schemeClr val="tx1"/>
                        </a:solidFill>
                        <a:latin typeface="Arial" panose="020B0604020202020204" pitchFamily="34" charset="0"/>
                        <a:cs typeface="Arial" panose="020B0604020202020204" pitchFamily="34" charset="0"/>
                      </a:endParaRPr>
                    </a:p>
                  </a:txBody>
                  <a:tcPr marL="72289" marR="72289" marT="32651" marB="32651">
                    <a:lnT w="3175" cap="flat" cmpd="sng" algn="ctr">
                      <a:solidFill>
                        <a:srgbClr val="0072C6"/>
                      </a:solidFill>
                      <a:prstDash val="sysDot"/>
                      <a:round/>
                      <a:headEnd type="none" w="med" len="med"/>
                      <a:tailEnd type="none" w="med" len="med"/>
                    </a:lnT>
                    <a:lnB w="3175" cap="flat" cmpd="sng" algn="ctr">
                      <a:solidFill>
                        <a:srgbClr val="0072C6"/>
                      </a:solidFill>
                      <a:prstDash val="sysDot"/>
                      <a:round/>
                      <a:headEnd type="none" w="med" len="med"/>
                      <a:tailEnd type="none" w="med" len="med"/>
                    </a:lnB>
                  </a:tcPr>
                </a:tc>
                <a:tc>
                  <a:txBody>
                    <a:bodyPr/>
                    <a:lstStyle/>
                    <a:p>
                      <a:pPr algn="r"/>
                      <a:r>
                        <a:rPr lang="en-GB" sz="1200" dirty="0" smtClean="0">
                          <a:solidFill>
                            <a:schemeClr val="tx1"/>
                          </a:solidFill>
                          <a:latin typeface="Arial" panose="020B0604020202020204" pitchFamily="34" charset="0"/>
                          <a:cs typeface="Arial" panose="020B0604020202020204" pitchFamily="34" charset="0"/>
                        </a:rPr>
                        <a:t>£48m</a:t>
                      </a:r>
                      <a:endParaRPr lang="en-GB" sz="1200" dirty="0">
                        <a:solidFill>
                          <a:schemeClr val="tx1"/>
                        </a:solidFill>
                        <a:latin typeface="Arial" panose="020B0604020202020204" pitchFamily="34" charset="0"/>
                        <a:cs typeface="Arial" panose="020B0604020202020204" pitchFamily="34" charset="0"/>
                      </a:endParaRPr>
                    </a:p>
                  </a:txBody>
                  <a:tcPr marL="72289" marR="72289" marT="32651" marB="32651">
                    <a:lnT w="3175" cap="flat" cmpd="sng" algn="ctr">
                      <a:solidFill>
                        <a:srgbClr val="0072C6"/>
                      </a:solidFill>
                      <a:prstDash val="sysDot"/>
                      <a:round/>
                      <a:headEnd type="none" w="med" len="med"/>
                      <a:tailEnd type="none" w="med" len="med"/>
                    </a:lnT>
                    <a:lnB w="3175" cap="flat" cmpd="sng" algn="ctr">
                      <a:solidFill>
                        <a:srgbClr val="0072C6"/>
                      </a:solidFill>
                      <a:prstDash val="sysDot"/>
                      <a:round/>
                      <a:headEnd type="none" w="med" len="med"/>
                      <a:tailEnd type="none" w="med" len="med"/>
                    </a:lnB>
                  </a:tcPr>
                </a:tc>
              </a:tr>
              <a:tr h="863256">
                <a:tc>
                  <a:txBody>
                    <a:bodyPr/>
                    <a:lstStyle/>
                    <a:p>
                      <a:r>
                        <a:rPr lang="en-GB" sz="1200" b="0" i="0" dirty="0" smtClean="0">
                          <a:solidFill>
                            <a:schemeClr val="tx1"/>
                          </a:solidFill>
                          <a:latin typeface="Arial" panose="020B0604020202020204" pitchFamily="34" charset="0"/>
                          <a:cs typeface="Arial" panose="020B0604020202020204" pitchFamily="34" charset="0"/>
                        </a:rPr>
                        <a:t>Urgent and emergency care</a:t>
                      </a:r>
                      <a:endParaRPr lang="en-GB" sz="1200" b="0" i="0" dirty="0">
                        <a:solidFill>
                          <a:schemeClr val="tx1"/>
                        </a:solidFill>
                        <a:latin typeface="Arial" panose="020B0604020202020204" pitchFamily="34" charset="0"/>
                        <a:cs typeface="Arial" panose="020B0604020202020204" pitchFamily="34" charset="0"/>
                      </a:endParaRPr>
                    </a:p>
                  </a:txBody>
                  <a:tcPr marL="72289" marR="72289" marT="32651" marB="32651" anchor="ctr">
                    <a:lnT w="3175" cap="flat" cmpd="sng" algn="ctr">
                      <a:solidFill>
                        <a:srgbClr val="0072C6"/>
                      </a:solidFill>
                      <a:prstDash val="sysDot"/>
                      <a:round/>
                      <a:headEnd type="none" w="med" len="med"/>
                      <a:tailEnd type="none" w="med" len="med"/>
                    </a:lnT>
                    <a:lnB w="3175" cap="flat" cmpd="sng" algn="ctr">
                      <a:solidFill>
                        <a:srgbClr val="0072C6"/>
                      </a:solidFill>
                      <a:prstDash val="sysDot"/>
                      <a:round/>
                      <a:headEnd type="none" w="med" len="med"/>
                      <a:tailEnd type="none" w="med" len="med"/>
                    </a:lnB>
                  </a:tcPr>
                </a:tc>
                <a:tc>
                  <a:txBody>
                    <a:bodyPr/>
                    <a:lstStyle/>
                    <a:p>
                      <a:pPr marL="285750" indent="-285750">
                        <a:buFont typeface="Arial" panose="020B0604020202020204" pitchFamily="34" charset="0"/>
                        <a:buChar char="•"/>
                      </a:pPr>
                      <a:r>
                        <a:rPr lang="en-GB" sz="1200" dirty="0" smtClean="0">
                          <a:solidFill>
                            <a:schemeClr val="tx1"/>
                          </a:solidFill>
                          <a:latin typeface="Arial" panose="020B0604020202020204" pitchFamily="34" charset="0"/>
                          <a:cs typeface="Arial" panose="020B0604020202020204" pitchFamily="34" charset="0"/>
                        </a:rPr>
                        <a:t>Improving access in Primary Care, in hours and out of hours, to unscheduled care.</a:t>
                      </a:r>
                    </a:p>
                    <a:p>
                      <a:pPr marL="285750" indent="-285750">
                        <a:buFont typeface="Arial" panose="020B0604020202020204" pitchFamily="34" charset="0"/>
                        <a:buChar char="•"/>
                      </a:pPr>
                      <a:r>
                        <a:rPr lang="en-GB" sz="1200" dirty="0" smtClean="0">
                          <a:solidFill>
                            <a:schemeClr val="tx1"/>
                          </a:solidFill>
                          <a:latin typeface="Arial" panose="020B0604020202020204" pitchFamily="34" charset="0"/>
                          <a:cs typeface="Arial" panose="020B0604020202020204" pitchFamily="34" charset="0"/>
                        </a:rPr>
                        <a:t>Specialist</a:t>
                      </a:r>
                      <a:r>
                        <a:rPr lang="en-GB" sz="1200" baseline="0" dirty="0" smtClean="0">
                          <a:solidFill>
                            <a:schemeClr val="tx1"/>
                          </a:solidFill>
                          <a:latin typeface="Arial" panose="020B0604020202020204" pitchFamily="34" charset="0"/>
                          <a:cs typeface="Arial" panose="020B0604020202020204" pitchFamily="34" charset="0"/>
                        </a:rPr>
                        <a:t> advice and referral.</a:t>
                      </a:r>
                    </a:p>
                    <a:p>
                      <a:pPr marL="285750" indent="-285750">
                        <a:buFont typeface="Arial" panose="020B0604020202020204" pitchFamily="34" charset="0"/>
                        <a:buChar char="•"/>
                      </a:pPr>
                      <a:r>
                        <a:rPr lang="en-GB" sz="1200" dirty="0" smtClean="0">
                          <a:solidFill>
                            <a:schemeClr val="tx1"/>
                          </a:solidFill>
                          <a:latin typeface="Arial" panose="020B0604020202020204" pitchFamily="34" charset="0"/>
                          <a:cs typeface="Arial" panose="020B0604020202020204" pitchFamily="34" charset="0"/>
                        </a:rPr>
                        <a:t>An enhanced single “front door” to the Emergency Department.</a:t>
                      </a:r>
                      <a:endParaRPr lang="en-GB" sz="1200" dirty="0">
                        <a:solidFill>
                          <a:schemeClr val="tx1"/>
                        </a:solidFill>
                        <a:latin typeface="Arial" panose="020B0604020202020204" pitchFamily="34" charset="0"/>
                        <a:cs typeface="Arial" panose="020B0604020202020204" pitchFamily="34" charset="0"/>
                      </a:endParaRPr>
                    </a:p>
                  </a:txBody>
                  <a:tcPr marL="72289" marR="72289" marT="32651" marB="32651">
                    <a:lnT w="3175" cap="flat" cmpd="sng" algn="ctr">
                      <a:solidFill>
                        <a:srgbClr val="0072C6"/>
                      </a:solidFill>
                      <a:prstDash val="sysDot"/>
                      <a:round/>
                      <a:headEnd type="none" w="med" len="med"/>
                      <a:tailEnd type="none" w="med" len="med"/>
                    </a:lnT>
                    <a:lnB w="3175" cap="flat" cmpd="sng" algn="ctr">
                      <a:solidFill>
                        <a:srgbClr val="0072C6"/>
                      </a:solidFill>
                      <a:prstDash val="sysDot"/>
                      <a:round/>
                      <a:headEnd type="none" w="med" len="med"/>
                      <a:tailEnd type="none" w="med" len="med"/>
                    </a:lnB>
                  </a:tcPr>
                </a:tc>
                <a:tc>
                  <a:txBody>
                    <a:bodyPr/>
                    <a:lstStyle/>
                    <a:p>
                      <a:pPr algn="r"/>
                      <a:r>
                        <a:rPr lang="en-GB" sz="1200" dirty="0" smtClean="0">
                          <a:solidFill>
                            <a:schemeClr val="tx1"/>
                          </a:solidFill>
                          <a:latin typeface="Arial" panose="020B0604020202020204" pitchFamily="34" charset="0"/>
                          <a:cs typeface="Arial" panose="020B0604020202020204" pitchFamily="34" charset="0"/>
                        </a:rPr>
                        <a:t>£71m</a:t>
                      </a:r>
                      <a:endParaRPr lang="en-GB" sz="1200" dirty="0">
                        <a:solidFill>
                          <a:schemeClr val="tx1"/>
                        </a:solidFill>
                        <a:latin typeface="Arial" panose="020B0604020202020204" pitchFamily="34" charset="0"/>
                        <a:cs typeface="Arial" panose="020B0604020202020204" pitchFamily="34" charset="0"/>
                      </a:endParaRPr>
                    </a:p>
                  </a:txBody>
                  <a:tcPr marL="72289" marR="72289" marT="32651" marB="32651">
                    <a:lnT w="3175" cap="flat" cmpd="sng" algn="ctr">
                      <a:solidFill>
                        <a:srgbClr val="0072C6"/>
                      </a:solidFill>
                      <a:prstDash val="sysDot"/>
                      <a:round/>
                      <a:headEnd type="none" w="med" len="med"/>
                      <a:tailEnd type="none" w="med" len="med"/>
                    </a:lnT>
                    <a:lnB w="3175" cap="flat" cmpd="sng" algn="ctr">
                      <a:solidFill>
                        <a:srgbClr val="0072C6"/>
                      </a:solidFill>
                      <a:prstDash val="sysDot"/>
                      <a:round/>
                      <a:headEnd type="none" w="med" len="med"/>
                      <a:tailEnd type="none" w="med" len="med"/>
                    </a:lnB>
                  </a:tcPr>
                </a:tc>
              </a:tr>
              <a:tr h="604269">
                <a:tc>
                  <a:txBody>
                    <a:bodyPr/>
                    <a:lstStyle/>
                    <a:p>
                      <a:r>
                        <a:rPr lang="en-GB" sz="1200" b="0" i="0" dirty="0" smtClean="0">
                          <a:solidFill>
                            <a:schemeClr val="tx1"/>
                          </a:solidFill>
                          <a:latin typeface="Arial" panose="020B0604020202020204" pitchFamily="34" charset="0"/>
                          <a:cs typeface="Arial" panose="020B0604020202020204" pitchFamily="34" charset="0"/>
                        </a:rPr>
                        <a:t>Planned care</a:t>
                      </a:r>
                      <a:endParaRPr lang="en-GB" sz="1200" b="0" i="0" dirty="0">
                        <a:solidFill>
                          <a:schemeClr val="tx1"/>
                        </a:solidFill>
                        <a:latin typeface="Arial" panose="020B0604020202020204" pitchFamily="34" charset="0"/>
                        <a:cs typeface="Arial" panose="020B0604020202020204" pitchFamily="34" charset="0"/>
                      </a:endParaRPr>
                    </a:p>
                  </a:txBody>
                  <a:tcPr marL="72289" marR="72289" marT="32651" marB="32651" anchor="ctr">
                    <a:lnT w="3175" cap="flat" cmpd="sng" algn="ctr">
                      <a:solidFill>
                        <a:srgbClr val="0072C6"/>
                      </a:solidFill>
                      <a:prstDash val="sysDot"/>
                      <a:round/>
                      <a:headEnd type="none" w="med" len="med"/>
                      <a:tailEnd type="none" w="med" len="med"/>
                    </a:lnT>
                    <a:lnB w="3175" cap="flat" cmpd="sng" algn="ctr">
                      <a:solidFill>
                        <a:srgbClr val="0072C6"/>
                      </a:solidFill>
                      <a:prstDash val="sysDot"/>
                      <a:round/>
                      <a:headEnd type="none" w="med" len="med"/>
                      <a:tailEnd type="none" w="med" len="med"/>
                    </a:lnB>
                  </a:tcPr>
                </a:tc>
                <a:tc>
                  <a:txBody>
                    <a:bodyPr/>
                    <a:lstStyle/>
                    <a:p>
                      <a:pPr marL="285750" indent="-285750">
                        <a:buFont typeface="Arial" panose="020B0604020202020204" pitchFamily="34" charset="0"/>
                        <a:buChar char="•"/>
                      </a:pPr>
                      <a:r>
                        <a:rPr lang="en-GB" sz="1200" dirty="0" smtClean="0">
                          <a:solidFill>
                            <a:schemeClr val="tx1"/>
                          </a:solidFill>
                          <a:latin typeface="Arial" panose="020B0604020202020204" pitchFamily="34" charset="0"/>
                          <a:cs typeface="Arial" panose="020B0604020202020204" pitchFamily="34" charset="0"/>
                        </a:rPr>
                        <a:t>Standardisation of planned care pathways.</a:t>
                      </a:r>
                    </a:p>
                    <a:p>
                      <a:pPr marL="285750" indent="-285750">
                        <a:buFont typeface="Arial" panose="020B0604020202020204" pitchFamily="34" charset="0"/>
                        <a:buChar char="•"/>
                      </a:pPr>
                      <a:r>
                        <a:rPr lang="en-GB" sz="1200" dirty="0" smtClean="0">
                          <a:solidFill>
                            <a:schemeClr val="tx1"/>
                          </a:solidFill>
                          <a:latin typeface="Arial" panose="020B0604020202020204" pitchFamily="34" charset="0"/>
                          <a:cs typeface="Arial" panose="020B0604020202020204" pitchFamily="34" charset="0"/>
                        </a:rPr>
                        <a:t>Enhanced</a:t>
                      </a:r>
                      <a:r>
                        <a:rPr lang="en-GB" sz="1200" baseline="0" dirty="0" smtClean="0">
                          <a:solidFill>
                            <a:schemeClr val="tx1"/>
                          </a:solidFill>
                          <a:latin typeface="Arial" panose="020B0604020202020204" pitchFamily="34" charset="0"/>
                          <a:cs typeface="Arial" panose="020B0604020202020204" pitchFamily="34" charset="0"/>
                        </a:rPr>
                        <a:t> diagnostics.</a:t>
                      </a:r>
                    </a:p>
                    <a:p>
                      <a:pPr marL="285750" indent="-285750">
                        <a:buFont typeface="Arial" panose="020B0604020202020204" pitchFamily="34" charset="0"/>
                        <a:buChar char="•"/>
                      </a:pPr>
                      <a:r>
                        <a:rPr lang="en-GB" sz="1200" baseline="0" dirty="0" smtClean="0">
                          <a:solidFill>
                            <a:schemeClr val="tx1"/>
                          </a:solidFill>
                          <a:latin typeface="Arial" panose="020B0604020202020204" pitchFamily="34" charset="0"/>
                          <a:cs typeface="Arial" panose="020B0604020202020204" pitchFamily="34" charset="0"/>
                        </a:rPr>
                        <a:t>Elective care centres.</a:t>
                      </a:r>
                      <a:endParaRPr lang="en-GB" sz="1200" dirty="0" smtClean="0">
                        <a:solidFill>
                          <a:schemeClr val="tx1"/>
                        </a:solidFill>
                        <a:latin typeface="Arial" panose="020B0604020202020204" pitchFamily="34" charset="0"/>
                        <a:cs typeface="Arial" panose="020B0604020202020204" pitchFamily="34" charset="0"/>
                      </a:endParaRPr>
                    </a:p>
                  </a:txBody>
                  <a:tcPr marL="72289" marR="72289" marT="32651" marB="32651">
                    <a:lnT w="3175" cap="flat" cmpd="sng" algn="ctr">
                      <a:solidFill>
                        <a:srgbClr val="0072C6"/>
                      </a:solidFill>
                      <a:prstDash val="sysDot"/>
                      <a:round/>
                      <a:headEnd type="none" w="med" len="med"/>
                      <a:tailEnd type="none" w="med" len="med"/>
                    </a:lnT>
                    <a:lnB w="3175" cap="flat" cmpd="sng" algn="ctr">
                      <a:solidFill>
                        <a:srgbClr val="0072C6"/>
                      </a:solidFill>
                      <a:prstDash val="sysDot"/>
                      <a:round/>
                      <a:headEnd type="none" w="med" len="med"/>
                      <a:tailEnd type="none" w="med" len="med"/>
                    </a:lnB>
                  </a:tcPr>
                </a:tc>
                <a:tc>
                  <a:txBody>
                    <a:bodyPr/>
                    <a:lstStyle/>
                    <a:p>
                      <a:pPr algn="r"/>
                      <a:r>
                        <a:rPr lang="en-GB" sz="1200" dirty="0" smtClean="0">
                          <a:solidFill>
                            <a:schemeClr val="tx1"/>
                          </a:solidFill>
                          <a:latin typeface="Arial" panose="020B0604020202020204" pitchFamily="34" charset="0"/>
                          <a:cs typeface="Arial" panose="020B0604020202020204" pitchFamily="34" charset="0"/>
                        </a:rPr>
                        <a:t>£41m</a:t>
                      </a:r>
                      <a:endParaRPr lang="en-GB" sz="1200" dirty="0">
                        <a:solidFill>
                          <a:schemeClr val="tx1"/>
                        </a:solidFill>
                        <a:latin typeface="Arial" panose="020B0604020202020204" pitchFamily="34" charset="0"/>
                        <a:cs typeface="Arial" panose="020B0604020202020204" pitchFamily="34" charset="0"/>
                      </a:endParaRPr>
                    </a:p>
                  </a:txBody>
                  <a:tcPr marL="72289" marR="72289" marT="32651" marB="32651">
                    <a:lnT w="3175" cap="flat" cmpd="sng" algn="ctr">
                      <a:solidFill>
                        <a:srgbClr val="0072C6"/>
                      </a:solidFill>
                      <a:prstDash val="sysDot"/>
                      <a:round/>
                      <a:headEnd type="none" w="med" len="med"/>
                      <a:tailEnd type="none" w="med" len="med"/>
                    </a:lnT>
                    <a:lnB w="3175" cap="flat" cmpd="sng" algn="ctr">
                      <a:solidFill>
                        <a:srgbClr val="0072C6"/>
                      </a:solidFill>
                      <a:prstDash val="sysDot"/>
                      <a:round/>
                      <a:headEnd type="none" w="med" len="med"/>
                      <a:tailEnd type="none" w="med" len="med"/>
                    </a:lnB>
                  </a:tcPr>
                </a:tc>
              </a:tr>
              <a:tr h="424613">
                <a:tc>
                  <a:txBody>
                    <a:bodyPr/>
                    <a:lstStyle/>
                    <a:p>
                      <a:r>
                        <a:rPr lang="en-GB" sz="1200" b="0" i="0" dirty="0" smtClean="0">
                          <a:solidFill>
                            <a:schemeClr val="tx1"/>
                          </a:solidFill>
                          <a:latin typeface="Arial" panose="020B0604020202020204" pitchFamily="34" charset="0"/>
                          <a:cs typeface="Arial" panose="020B0604020202020204" pitchFamily="34" charset="0"/>
                        </a:rPr>
                        <a:t>Children and young people’s care</a:t>
                      </a:r>
                      <a:endParaRPr lang="en-GB" sz="1200" b="0" i="0" dirty="0">
                        <a:solidFill>
                          <a:schemeClr val="tx1"/>
                        </a:solidFill>
                        <a:latin typeface="Arial" panose="020B0604020202020204" pitchFamily="34" charset="0"/>
                        <a:cs typeface="Arial" panose="020B0604020202020204" pitchFamily="34" charset="0"/>
                      </a:endParaRPr>
                    </a:p>
                  </a:txBody>
                  <a:tcPr marL="72289" marR="72289" marT="32651" marB="32651" anchor="ctr">
                    <a:lnT w="3175" cap="flat" cmpd="sng" algn="ctr">
                      <a:solidFill>
                        <a:srgbClr val="0072C6"/>
                      </a:solidFill>
                      <a:prstDash val="sysDot"/>
                      <a:round/>
                      <a:headEnd type="none" w="med" len="med"/>
                      <a:tailEnd type="none" w="med" len="med"/>
                    </a:lnT>
                    <a:lnB w="3175" cap="flat" cmpd="sng" algn="ctr">
                      <a:solidFill>
                        <a:srgbClr val="0072C6"/>
                      </a:solidFill>
                      <a:prstDash val="sysDot"/>
                      <a:round/>
                      <a:headEnd type="none" w="med" len="med"/>
                      <a:tailEnd type="none" w="med" len="med"/>
                    </a:lnB>
                  </a:tcPr>
                </a:tc>
                <a:tc>
                  <a:txBody>
                    <a:bodyPr/>
                    <a:lstStyle/>
                    <a:p>
                      <a:pPr marL="285750" indent="-285750">
                        <a:buFont typeface="Arial" panose="020B0604020202020204" pitchFamily="34" charset="0"/>
                        <a:buChar char="•"/>
                      </a:pPr>
                      <a:r>
                        <a:rPr lang="en-GB" sz="1200" dirty="0" smtClean="0">
                          <a:solidFill>
                            <a:schemeClr val="tx1"/>
                          </a:solidFill>
                          <a:latin typeface="Arial" panose="020B0604020202020204" pitchFamily="34" charset="0"/>
                          <a:cs typeface="Arial" panose="020B0604020202020204" pitchFamily="34" charset="0"/>
                        </a:rPr>
                        <a:t>Children’s integrated community teams.</a:t>
                      </a:r>
                    </a:p>
                    <a:p>
                      <a:pPr marL="285750" indent="-285750">
                        <a:buFont typeface="Arial" panose="020B0604020202020204" pitchFamily="34" charset="0"/>
                        <a:buChar char="•"/>
                      </a:pPr>
                      <a:r>
                        <a:rPr lang="en-GB" sz="1200" dirty="0" smtClean="0">
                          <a:solidFill>
                            <a:schemeClr val="tx1"/>
                          </a:solidFill>
                          <a:latin typeface="Arial" panose="020B0604020202020204" pitchFamily="34" charset="0"/>
                          <a:cs typeface="Arial" panose="020B0604020202020204" pitchFamily="34" charset="0"/>
                        </a:rPr>
                        <a:t>Short stay paediatric</a:t>
                      </a:r>
                      <a:r>
                        <a:rPr lang="en-GB" sz="1200" baseline="0" dirty="0" smtClean="0">
                          <a:solidFill>
                            <a:schemeClr val="tx1"/>
                          </a:solidFill>
                          <a:latin typeface="Arial" panose="020B0604020202020204" pitchFamily="34" charset="0"/>
                          <a:cs typeface="Arial" panose="020B0604020202020204" pitchFamily="34" charset="0"/>
                        </a:rPr>
                        <a:t> assessment units.</a:t>
                      </a:r>
                    </a:p>
                  </a:txBody>
                  <a:tcPr marL="72289" marR="72289" marT="32651" marB="32651">
                    <a:lnT w="3175" cap="flat" cmpd="sng" algn="ctr">
                      <a:solidFill>
                        <a:srgbClr val="0072C6"/>
                      </a:solidFill>
                      <a:prstDash val="sysDot"/>
                      <a:round/>
                      <a:headEnd type="none" w="med" len="med"/>
                      <a:tailEnd type="none" w="med" len="med"/>
                    </a:lnT>
                    <a:lnB w="3175" cap="flat" cmpd="sng" algn="ctr">
                      <a:solidFill>
                        <a:srgbClr val="0072C6"/>
                      </a:solidFill>
                      <a:prstDash val="sysDot"/>
                      <a:round/>
                      <a:headEnd type="none" w="med" len="med"/>
                      <a:tailEnd type="none" w="med" len="med"/>
                    </a:lnB>
                  </a:tcPr>
                </a:tc>
                <a:tc>
                  <a:txBody>
                    <a:bodyPr/>
                    <a:lstStyle/>
                    <a:p>
                      <a:pPr algn="r"/>
                      <a:r>
                        <a:rPr lang="en-GB" sz="1200" dirty="0" smtClean="0">
                          <a:solidFill>
                            <a:schemeClr val="tx1"/>
                          </a:solidFill>
                          <a:latin typeface="Arial" panose="020B0604020202020204" pitchFamily="34" charset="0"/>
                          <a:cs typeface="Arial" panose="020B0604020202020204" pitchFamily="34" charset="0"/>
                        </a:rPr>
                        <a:t>£13m</a:t>
                      </a:r>
                      <a:endParaRPr lang="en-GB" sz="1200" dirty="0">
                        <a:solidFill>
                          <a:schemeClr val="tx1"/>
                        </a:solidFill>
                        <a:latin typeface="Arial" panose="020B0604020202020204" pitchFamily="34" charset="0"/>
                        <a:cs typeface="Arial" panose="020B0604020202020204" pitchFamily="34" charset="0"/>
                      </a:endParaRPr>
                    </a:p>
                  </a:txBody>
                  <a:tcPr marL="72289" marR="72289" marT="32651" marB="32651">
                    <a:lnT w="3175" cap="flat" cmpd="sng" algn="ctr">
                      <a:solidFill>
                        <a:srgbClr val="0072C6"/>
                      </a:solidFill>
                      <a:prstDash val="sysDot"/>
                      <a:round/>
                      <a:headEnd type="none" w="med" len="med"/>
                      <a:tailEnd type="none" w="med" len="med"/>
                    </a:lnT>
                    <a:lnB w="3175" cap="flat" cmpd="sng" algn="ctr">
                      <a:solidFill>
                        <a:srgbClr val="0072C6"/>
                      </a:solidFill>
                      <a:prstDash val="sysDot"/>
                      <a:round/>
                      <a:headEnd type="none" w="med" len="med"/>
                      <a:tailEnd type="none" w="med" len="med"/>
                    </a:lnB>
                  </a:tcPr>
                </a:tc>
              </a:tr>
              <a:tr h="604269">
                <a:tc>
                  <a:txBody>
                    <a:bodyPr/>
                    <a:lstStyle/>
                    <a:p>
                      <a:r>
                        <a:rPr lang="en-GB" sz="1200" b="0" i="0" dirty="0" smtClean="0">
                          <a:solidFill>
                            <a:schemeClr val="tx1"/>
                          </a:solidFill>
                          <a:latin typeface="Arial" panose="020B0604020202020204" pitchFamily="34" charset="0"/>
                          <a:cs typeface="Arial" panose="020B0604020202020204" pitchFamily="34" charset="0"/>
                        </a:rPr>
                        <a:t>Maternity</a:t>
                      </a:r>
                      <a:endParaRPr lang="en-GB" sz="1200" b="0" i="0" dirty="0">
                        <a:solidFill>
                          <a:schemeClr val="tx1"/>
                        </a:solidFill>
                        <a:latin typeface="Arial" panose="020B0604020202020204" pitchFamily="34" charset="0"/>
                        <a:cs typeface="Arial" panose="020B0604020202020204" pitchFamily="34" charset="0"/>
                      </a:endParaRPr>
                    </a:p>
                  </a:txBody>
                  <a:tcPr marL="72289" marR="72289" marT="32651" marB="32651" anchor="ctr">
                    <a:lnT w="3175" cap="flat" cmpd="sng" algn="ctr">
                      <a:solidFill>
                        <a:srgbClr val="0072C6"/>
                      </a:solidFill>
                      <a:prstDash val="sysDot"/>
                      <a:round/>
                      <a:headEnd type="none" w="med" len="med"/>
                      <a:tailEnd type="none" w="med" len="med"/>
                    </a:lnT>
                    <a:lnB w="3175" cap="flat" cmpd="sng" algn="ctr">
                      <a:solidFill>
                        <a:srgbClr val="0072C6"/>
                      </a:solidFill>
                      <a:prstDash val="sysDot"/>
                      <a:round/>
                      <a:headEnd type="none" w="med" len="med"/>
                      <a:tailEnd type="none" w="med" len="med"/>
                    </a:lnB>
                  </a:tcPr>
                </a:tc>
                <a:tc>
                  <a:txBody>
                    <a:bodyPr/>
                    <a:lstStyle/>
                    <a:p>
                      <a:pPr marL="285750" indent="-285750">
                        <a:buFont typeface="Arial" panose="020B0604020202020204" pitchFamily="34" charset="0"/>
                        <a:buChar char="•"/>
                      </a:pPr>
                      <a:r>
                        <a:rPr lang="en-GB" sz="1200" dirty="0" smtClean="0">
                          <a:solidFill>
                            <a:schemeClr val="tx1"/>
                          </a:solidFill>
                          <a:latin typeface="Arial" panose="020B0604020202020204" pitchFamily="34" charset="0"/>
                          <a:cs typeface="Arial" panose="020B0604020202020204" pitchFamily="34" charset="0"/>
                        </a:rPr>
                        <a:t>Early assessment</a:t>
                      </a:r>
                      <a:r>
                        <a:rPr lang="en-GB" sz="1200" baseline="0" dirty="0" smtClean="0">
                          <a:solidFill>
                            <a:schemeClr val="tx1"/>
                          </a:solidFill>
                          <a:latin typeface="Arial" panose="020B0604020202020204" pitchFamily="34" charset="0"/>
                          <a:cs typeface="Arial" panose="020B0604020202020204" pitchFamily="34" charset="0"/>
                        </a:rPr>
                        <a:t> by the most appropriate midwife team.</a:t>
                      </a:r>
                    </a:p>
                    <a:p>
                      <a:pPr marL="285750" indent="-285750">
                        <a:buFont typeface="Arial" panose="020B0604020202020204" pitchFamily="34" charset="0"/>
                        <a:buChar char="•"/>
                      </a:pPr>
                      <a:r>
                        <a:rPr lang="en-GB" sz="1200" baseline="0" dirty="0" smtClean="0">
                          <a:solidFill>
                            <a:schemeClr val="tx1"/>
                          </a:solidFill>
                          <a:latin typeface="Arial" panose="020B0604020202020204" pitchFamily="34" charset="0"/>
                          <a:cs typeface="Arial" panose="020B0604020202020204" pitchFamily="34" charset="0"/>
                        </a:rPr>
                        <a:t>Access to assessment clinics.</a:t>
                      </a:r>
                    </a:p>
                    <a:p>
                      <a:pPr marL="285750" indent="-285750">
                        <a:buFont typeface="Arial" panose="020B0604020202020204" pitchFamily="34" charset="0"/>
                        <a:buChar char="•"/>
                      </a:pPr>
                      <a:r>
                        <a:rPr lang="en-GB" sz="1200" baseline="0" dirty="0" smtClean="0">
                          <a:solidFill>
                            <a:schemeClr val="tx1"/>
                          </a:solidFill>
                          <a:latin typeface="Arial" panose="020B0604020202020204" pitchFamily="34" charset="0"/>
                          <a:cs typeface="Arial" panose="020B0604020202020204" pitchFamily="34" charset="0"/>
                        </a:rPr>
                        <a:t>Culture of birthing units.</a:t>
                      </a:r>
                      <a:endParaRPr lang="en-GB" sz="1200" dirty="0">
                        <a:solidFill>
                          <a:schemeClr val="tx1"/>
                        </a:solidFill>
                        <a:latin typeface="Arial" panose="020B0604020202020204" pitchFamily="34" charset="0"/>
                        <a:cs typeface="Arial" panose="020B0604020202020204" pitchFamily="34" charset="0"/>
                      </a:endParaRPr>
                    </a:p>
                  </a:txBody>
                  <a:tcPr marL="72289" marR="72289" marT="32651" marB="32651">
                    <a:lnT w="3175" cap="flat" cmpd="sng" algn="ctr">
                      <a:solidFill>
                        <a:srgbClr val="0072C6"/>
                      </a:solidFill>
                      <a:prstDash val="sysDot"/>
                      <a:round/>
                      <a:headEnd type="none" w="med" len="med"/>
                      <a:tailEnd type="none" w="med" len="med"/>
                    </a:lnT>
                    <a:lnB w="3175" cap="flat" cmpd="sng" algn="ctr">
                      <a:solidFill>
                        <a:srgbClr val="0072C6"/>
                      </a:solidFill>
                      <a:prstDash val="sysDot"/>
                      <a:round/>
                      <a:headEnd type="none" w="med" len="med"/>
                      <a:tailEnd type="none" w="med" len="med"/>
                    </a:lnB>
                  </a:tcPr>
                </a:tc>
                <a:tc>
                  <a:txBody>
                    <a:bodyPr/>
                    <a:lstStyle/>
                    <a:p>
                      <a:pPr algn="r"/>
                      <a:r>
                        <a:rPr lang="en-GB" sz="1200" dirty="0" smtClean="0">
                          <a:solidFill>
                            <a:schemeClr val="tx1"/>
                          </a:solidFill>
                          <a:latin typeface="Arial" panose="020B0604020202020204" pitchFamily="34" charset="0"/>
                          <a:cs typeface="Arial" panose="020B0604020202020204" pitchFamily="34" charset="0"/>
                        </a:rPr>
                        <a:t>£6m</a:t>
                      </a:r>
                      <a:endParaRPr lang="en-GB" sz="1200" dirty="0">
                        <a:solidFill>
                          <a:schemeClr val="tx1"/>
                        </a:solidFill>
                        <a:latin typeface="Arial" panose="020B0604020202020204" pitchFamily="34" charset="0"/>
                        <a:cs typeface="Arial" panose="020B0604020202020204" pitchFamily="34" charset="0"/>
                      </a:endParaRPr>
                    </a:p>
                  </a:txBody>
                  <a:tcPr marL="72289" marR="72289" marT="32651" marB="32651">
                    <a:lnT w="3175" cap="flat" cmpd="sng" algn="ctr">
                      <a:solidFill>
                        <a:srgbClr val="0072C6"/>
                      </a:solidFill>
                      <a:prstDash val="sysDot"/>
                      <a:round/>
                      <a:headEnd type="none" w="med" len="med"/>
                      <a:tailEnd type="none" w="med" len="med"/>
                    </a:lnT>
                    <a:lnB w="3175" cap="flat" cmpd="sng" algn="ctr">
                      <a:solidFill>
                        <a:srgbClr val="0072C6"/>
                      </a:solidFill>
                      <a:prstDash val="sysDot"/>
                      <a:round/>
                      <a:headEnd type="none" w="med" len="med"/>
                      <a:tailEnd type="none" w="med" len="med"/>
                    </a:lnB>
                  </a:tcPr>
                </a:tc>
              </a:tr>
              <a:tr h="604269">
                <a:tc>
                  <a:txBody>
                    <a:bodyPr/>
                    <a:lstStyle/>
                    <a:p>
                      <a:r>
                        <a:rPr lang="en-GB" sz="1200" b="0" i="0" dirty="0" smtClean="0">
                          <a:solidFill>
                            <a:schemeClr val="tx1"/>
                          </a:solidFill>
                          <a:latin typeface="Arial" panose="020B0604020202020204" pitchFamily="34" charset="0"/>
                          <a:cs typeface="Arial" panose="020B0604020202020204" pitchFamily="34" charset="0"/>
                        </a:rPr>
                        <a:t>Cancer</a:t>
                      </a:r>
                      <a:endParaRPr lang="en-GB" sz="1200" b="0" i="0" dirty="0">
                        <a:solidFill>
                          <a:schemeClr val="tx1"/>
                        </a:solidFill>
                        <a:latin typeface="Arial" panose="020B0604020202020204" pitchFamily="34" charset="0"/>
                        <a:cs typeface="Arial" panose="020B0604020202020204" pitchFamily="34" charset="0"/>
                      </a:endParaRPr>
                    </a:p>
                  </a:txBody>
                  <a:tcPr marL="72289" marR="72289" marT="32651" marB="32651" anchor="ctr">
                    <a:lnT w="3175" cap="flat" cmpd="sng" algn="ctr">
                      <a:solidFill>
                        <a:srgbClr val="0072C6"/>
                      </a:solidFill>
                      <a:prstDash val="sysDot"/>
                      <a:round/>
                      <a:headEnd type="none" w="med" len="med"/>
                      <a:tailEnd type="none" w="med" len="med"/>
                    </a:lnT>
                    <a:lnB w="3175" cap="flat" cmpd="sng" algn="ctr">
                      <a:solidFill>
                        <a:srgbClr val="0072C6"/>
                      </a:solidFill>
                      <a:prstDash val="sysDot"/>
                      <a:round/>
                      <a:headEnd type="none" w="med" len="med"/>
                      <a:tailEnd type="none" w="med" len="med"/>
                    </a:lnB>
                  </a:tcPr>
                </a:tc>
                <a:tc>
                  <a:txBody>
                    <a:bodyPr/>
                    <a:lstStyle/>
                    <a:p>
                      <a:pPr marL="285750" indent="-285750">
                        <a:buFont typeface="Arial" panose="020B0604020202020204" pitchFamily="34" charset="0"/>
                        <a:buChar char="•"/>
                      </a:pPr>
                      <a:r>
                        <a:rPr lang="en-GB" sz="1200" dirty="0" smtClean="0">
                          <a:solidFill>
                            <a:schemeClr val="tx1"/>
                          </a:solidFill>
                          <a:latin typeface="Arial" panose="020B0604020202020204" pitchFamily="34" charset="0"/>
                          <a:cs typeface="Arial" panose="020B0604020202020204" pitchFamily="34" charset="0"/>
                        </a:rPr>
                        <a:t>Primary</a:t>
                      </a:r>
                      <a:r>
                        <a:rPr lang="en-GB" sz="1200" baseline="0" dirty="0" smtClean="0">
                          <a:solidFill>
                            <a:schemeClr val="tx1"/>
                          </a:solidFill>
                          <a:latin typeface="Arial" panose="020B0604020202020204" pitchFamily="34" charset="0"/>
                          <a:cs typeface="Arial" panose="020B0604020202020204" pitchFamily="34" charset="0"/>
                        </a:rPr>
                        <a:t> prevention including early detection.</a:t>
                      </a:r>
                    </a:p>
                    <a:p>
                      <a:pPr marL="285750" indent="-285750">
                        <a:buFont typeface="Arial" panose="020B0604020202020204" pitchFamily="34" charset="0"/>
                        <a:buChar char="•"/>
                      </a:pPr>
                      <a:r>
                        <a:rPr lang="en-GB" sz="1200" baseline="0" dirty="0" smtClean="0">
                          <a:solidFill>
                            <a:schemeClr val="tx1"/>
                          </a:solidFill>
                          <a:latin typeface="Arial" panose="020B0604020202020204" pitchFamily="34" charset="0"/>
                          <a:cs typeface="Arial" panose="020B0604020202020204" pitchFamily="34" charset="0"/>
                        </a:rPr>
                        <a:t>Provider collaboration in treatment of cancer.</a:t>
                      </a:r>
                      <a:endParaRPr lang="en-GB" sz="1200" baseline="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baseline="0" dirty="0" smtClean="0">
                          <a:solidFill>
                            <a:schemeClr val="tx1"/>
                          </a:solidFill>
                          <a:latin typeface="Arial" panose="020B0604020202020204" pitchFamily="34" charset="0"/>
                          <a:cs typeface="Arial" panose="020B0604020202020204" pitchFamily="34" charset="0"/>
                        </a:rPr>
                        <a:t>Enhanced end of life care.</a:t>
                      </a:r>
                    </a:p>
                  </a:txBody>
                  <a:tcPr marL="72289" marR="72289" marT="32651" marB="32651">
                    <a:lnT w="3175" cap="flat" cmpd="sng" algn="ctr">
                      <a:solidFill>
                        <a:srgbClr val="0072C6"/>
                      </a:solidFill>
                      <a:prstDash val="sysDot"/>
                      <a:round/>
                      <a:headEnd type="none" w="med" len="med"/>
                      <a:tailEnd type="none" w="med" len="med"/>
                    </a:lnT>
                    <a:lnB w="3175" cap="flat" cmpd="sng" algn="ctr">
                      <a:solidFill>
                        <a:srgbClr val="0072C6"/>
                      </a:solidFill>
                      <a:prstDash val="sysDot"/>
                      <a:round/>
                      <a:headEnd type="none" w="med" len="med"/>
                      <a:tailEnd type="none" w="med" len="med"/>
                    </a:lnB>
                  </a:tcPr>
                </a:tc>
                <a:tc>
                  <a:txBody>
                    <a:bodyPr/>
                    <a:lstStyle/>
                    <a:p>
                      <a:pPr algn="r"/>
                      <a:r>
                        <a:rPr lang="en-GB" sz="1200" dirty="0" smtClean="0">
                          <a:solidFill>
                            <a:schemeClr val="tx1"/>
                          </a:solidFill>
                          <a:latin typeface="Arial" panose="020B0604020202020204" pitchFamily="34" charset="0"/>
                          <a:cs typeface="Arial" panose="020B0604020202020204" pitchFamily="34" charset="0"/>
                        </a:rPr>
                        <a:t>£10m</a:t>
                      </a:r>
                      <a:endParaRPr lang="en-GB" sz="1200" dirty="0">
                        <a:solidFill>
                          <a:schemeClr val="tx1"/>
                        </a:solidFill>
                        <a:latin typeface="Arial" panose="020B0604020202020204" pitchFamily="34" charset="0"/>
                        <a:cs typeface="Arial" panose="020B0604020202020204" pitchFamily="34" charset="0"/>
                      </a:endParaRPr>
                    </a:p>
                  </a:txBody>
                  <a:tcPr marL="72289" marR="72289" marT="32651" marB="32651">
                    <a:lnT w="3175" cap="flat" cmpd="sng" algn="ctr">
                      <a:solidFill>
                        <a:srgbClr val="0072C6"/>
                      </a:solidFill>
                      <a:prstDash val="sysDot"/>
                      <a:round/>
                      <a:headEnd type="none" w="med" len="med"/>
                      <a:tailEnd type="none" w="med" len="med"/>
                    </a:lnT>
                    <a:lnB w="3175" cap="flat" cmpd="sng" algn="ctr">
                      <a:solidFill>
                        <a:srgbClr val="0072C6"/>
                      </a:solidFill>
                      <a:prstDash val="sysDot"/>
                      <a:round/>
                      <a:headEnd type="none" w="med" len="med"/>
                      <a:tailEnd type="none" w="med" len="med"/>
                    </a:lnB>
                  </a:tcPr>
                </a:tc>
              </a:tr>
              <a:tr h="424613">
                <a:tc>
                  <a:txBody>
                    <a:bodyPr/>
                    <a:lstStyle/>
                    <a:p>
                      <a:endParaRPr lang="en-GB" sz="1200" b="0" dirty="0">
                        <a:solidFill>
                          <a:schemeClr val="tx1"/>
                        </a:solidFill>
                        <a:latin typeface="Arial" panose="020B0604020202020204" pitchFamily="34" charset="0"/>
                        <a:cs typeface="Arial" panose="020B0604020202020204" pitchFamily="34" charset="0"/>
                      </a:endParaRPr>
                    </a:p>
                  </a:txBody>
                  <a:tcPr marL="72289" marR="72289" marT="32651" marB="32651">
                    <a:lnT w="3175" cap="flat" cmpd="sng" algn="ctr">
                      <a:solidFill>
                        <a:srgbClr val="0072C6"/>
                      </a:solidFill>
                      <a:prstDash val="sysDot"/>
                      <a:round/>
                      <a:headEnd type="none" w="med" len="med"/>
                      <a:tailEnd type="none" w="med" len="med"/>
                    </a:lnT>
                    <a:lnB w="3175" cap="flat" cmpd="sng" algn="ctr">
                      <a:solidFill>
                        <a:srgbClr val="0072C6"/>
                      </a:solidFill>
                      <a:prstDash val="sysDot"/>
                      <a:round/>
                      <a:headEnd type="none" w="med" len="med"/>
                      <a:tailEnd type="none" w="med" len="med"/>
                    </a:lnB>
                    <a:solidFill>
                      <a:schemeClr val="bg1">
                        <a:lumMod val="95000"/>
                      </a:schemeClr>
                    </a:solidFill>
                  </a:tcPr>
                </a:tc>
                <a:tc>
                  <a:txBody>
                    <a:bodyPr/>
                    <a:lstStyle/>
                    <a:p>
                      <a:r>
                        <a:rPr lang="en-GB" sz="1200" b="0" dirty="0" smtClean="0">
                          <a:solidFill>
                            <a:schemeClr val="tx1"/>
                          </a:solidFill>
                          <a:latin typeface="Arial" panose="020B0604020202020204" pitchFamily="34" charset="0"/>
                          <a:cs typeface="Arial" panose="020B0604020202020204" pitchFamily="34" charset="0"/>
                        </a:rPr>
                        <a:t>Net savings after 40% reinvestment </a:t>
                      </a:r>
                      <a:r>
                        <a:rPr lang="en-GB" sz="1200" b="1" dirty="0" smtClean="0">
                          <a:solidFill>
                            <a:schemeClr val="tx1"/>
                          </a:solidFill>
                          <a:latin typeface="Arial" panose="020B0604020202020204" pitchFamily="34" charset="0"/>
                          <a:cs typeface="Arial" panose="020B0604020202020204" pitchFamily="34" charset="0"/>
                        </a:rPr>
                        <a:t>£113m</a:t>
                      </a:r>
                      <a:endParaRPr lang="en-GB" sz="1200" b="1" dirty="0">
                        <a:solidFill>
                          <a:schemeClr val="tx1"/>
                        </a:solidFill>
                        <a:latin typeface="Arial" panose="020B0604020202020204" pitchFamily="34" charset="0"/>
                        <a:cs typeface="Arial" panose="020B0604020202020204" pitchFamily="34" charset="0"/>
                      </a:endParaRPr>
                    </a:p>
                  </a:txBody>
                  <a:tcPr marL="72289" marR="72289" marT="32651" marB="32651">
                    <a:lnT w="3175" cap="flat" cmpd="sng" algn="ctr">
                      <a:solidFill>
                        <a:srgbClr val="0072C6"/>
                      </a:solidFill>
                      <a:prstDash val="sysDot"/>
                      <a:round/>
                      <a:headEnd type="none" w="med" len="med"/>
                      <a:tailEnd type="none" w="med" len="med"/>
                    </a:lnT>
                    <a:lnB w="3175" cap="flat" cmpd="sng" algn="ctr">
                      <a:solidFill>
                        <a:srgbClr val="0072C6"/>
                      </a:solidFill>
                      <a:prstDash val="sysDot"/>
                      <a:round/>
                      <a:headEnd type="none" w="med" len="med"/>
                      <a:tailEnd type="none" w="med" len="med"/>
                    </a:lnB>
                    <a:solidFill>
                      <a:schemeClr val="bg1">
                        <a:lumMod val="95000"/>
                      </a:schemeClr>
                    </a:solidFill>
                  </a:tcPr>
                </a:tc>
                <a:tc>
                  <a:txBody>
                    <a:bodyPr/>
                    <a:lstStyle/>
                    <a:p>
                      <a:pPr algn="r"/>
                      <a:r>
                        <a:rPr lang="en-GB" sz="1200" b="1" dirty="0" smtClean="0">
                          <a:solidFill>
                            <a:schemeClr val="tx1"/>
                          </a:solidFill>
                          <a:latin typeface="Arial" panose="020B0604020202020204" pitchFamily="34" charset="0"/>
                          <a:cs typeface="Arial" panose="020B0604020202020204" pitchFamily="34" charset="0"/>
                        </a:rPr>
                        <a:t>Gross Total £189m</a:t>
                      </a:r>
                      <a:endParaRPr lang="en-GB" sz="1200" b="1" dirty="0">
                        <a:solidFill>
                          <a:schemeClr val="tx1"/>
                        </a:solidFill>
                        <a:latin typeface="Arial" panose="020B0604020202020204" pitchFamily="34" charset="0"/>
                        <a:cs typeface="Arial" panose="020B0604020202020204" pitchFamily="34" charset="0"/>
                      </a:endParaRPr>
                    </a:p>
                  </a:txBody>
                  <a:tcPr marL="72289" marR="72289" marT="32651" marB="32651">
                    <a:lnT w="3175" cap="flat" cmpd="sng" algn="ctr">
                      <a:solidFill>
                        <a:srgbClr val="0072C6"/>
                      </a:solidFill>
                      <a:prstDash val="sysDot"/>
                      <a:round/>
                      <a:headEnd type="none" w="med" len="med"/>
                      <a:tailEnd type="none" w="med" len="med"/>
                    </a:lnT>
                    <a:lnB w="3175" cap="flat" cmpd="sng" algn="ctr">
                      <a:solidFill>
                        <a:srgbClr val="0072C6"/>
                      </a:solidFill>
                      <a:prstDash val="sysDot"/>
                      <a:round/>
                      <a:headEnd type="none" w="med" len="med"/>
                      <a:tailEnd type="none" w="med" len="med"/>
                    </a:lnB>
                    <a:solidFill>
                      <a:schemeClr val="bg1">
                        <a:lumMod val="95000"/>
                      </a:schemeClr>
                    </a:solidFill>
                  </a:tcPr>
                </a:tc>
              </a:tr>
            </a:tbl>
          </a:graphicData>
        </a:graphic>
      </p:graphicFrame>
      <p:grpSp>
        <p:nvGrpSpPr>
          <p:cNvPr id="6" name="Group 16"/>
          <p:cNvGrpSpPr>
            <a:grpSpLocks/>
          </p:cNvGrpSpPr>
          <p:nvPr/>
        </p:nvGrpSpPr>
        <p:grpSpPr bwMode="auto">
          <a:xfrm>
            <a:off x="416580" y="1949478"/>
            <a:ext cx="467861" cy="456336"/>
            <a:chOff x="9322641" y="4690710"/>
            <a:chExt cx="612000" cy="612000"/>
          </a:xfrm>
        </p:grpSpPr>
        <p:sp>
          <p:nvSpPr>
            <p:cNvPr id="7" name="Oval 6"/>
            <p:cNvSpPr/>
            <p:nvPr/>
          </p:nvSpPr>
          <p:spPr bwMode="ltGray">
            <a:xfrm>
              <a:off x="9322641" y="4690710"/>
              <a:ext cx="612000" cy="612000"/>
            </a:xfrm>
            <a:prstGeom prst="ellipse">
              <a:avLst/>
            </a:prstGeom>
            <a:solidFill>
              <a:srgbClr val="0072C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err="1">
                <a:solidFill>
                  <a:prstClr val="white"/>
                </a:solidFill>
                <a:latin typeface="Arial" panose="020B0604020202020204" pitchFamily="34" charset="0"/>
                <a:cs typeface="Arial" panose="020B0604020202020204" pitchFamily="34" charset="0"/>
              </a:endParaRPr>
            </a:p>
          </p:txBody>
        </p:sp>
        <p:sp>
          <p:nvSpPr>
            <p:cNvPr id="8" name="Freeform 4920"/>
            <p:cNvSpPr>
              <a:spLocks noEditPoints="1"/>
            </p:cNvSpPr>
            <p:nvPr/>
          </p:nvSpPr>
          <p:spPr bwMode="auto">
            <a:xfrm>
              <a:off x="9398454" y="4812811"/>
              <a:ext cx="460374" cy="375569"/>
            </a:xfrm>
            <a:custGeom>
              <a:avLst/>
              <a:gdLst>
                <a:gd name="T0" fmla="*/ 2147483646 w 380"/>
                <a:gd name="T1" fmla="*/ 2147483646 h 310"/>
                <a:gd name="T2" fmla="*/ 2147483646 w 380"/>
                <a:gd name="T3" fmla="*/ 2147483646 h 310"/>
                <a:gd name="T4" fmla="*/ 2147483646 w 380"/>
                <a:gd name="T5" fmla="*/ 2147483646 h 310"/>
                <a:gd name="T6" fmla="*/ 2147483646 w 380"/>
                <a:gd name="T7" fmla="*/ 0 h 310"/>
                <a:gd name="T8" fmla="*/ 2147483646 w 380"/>
                <a:gd name="T9" fmla="*/ 0 h 310"/>
                <a:gd name="T10" fmla="*/ 2147483646 w 380"/>
                <a:gd name="T11" fmla="*/ 2147483646 h 310"/>
                <a:gd name="T12" fmla="*/ 2147483646 w 380"/>
                <a:gd name="T13" fmla="*/ 2147483646 h 310"/>
                <a:gd name="T14" fmla="*/ 0 w 380"/>
                <a:gd name="T15" fmla="*/ 2147483646 h 310"/>
                <a:gd name="T16" fmla="*/ 2147483646 w 380"/>
                <a:gd name="T17" fmla="*/ 2147483646 h 310"/>
                <a:gd name="T18" fmla="*/ 2147483646 w 380"/>
                <a:gd name="T19" fmla="*/ 2147483646 h 310"/>
                <a:gd name="T20" fmla="*/ 2147483646 w 380"/>
                <a:gd name="T21" fmla="*/ 2147483646 h 310"/>
                <a:gd name="T22" fmla="*/ 2147483646 w 380"/>
                <a:gd name="T23" fmla="*/ 2147483646 h 310"/>
                <a:gd name="T24" fmla="*/ 2147483646 w 380"/>
                <a:gd name="T25" fmla="*/ 2147483646 h 310"/>
                <a:gd name="T26" fmla="*/ 2147483646 w 380"/>
                <a:gd name="T27" fmla="*/ 2147483646 h 310"/>
                <a:gd name="T28" fmla="*/ 2147483646 w 380"/>
                <a:gd name="T29" fmla="*/ 2147483646 h 310"/>
                <a:gd name="T30" fmla="*/ 2147483646 w 380"/>
                <a:gd name="T31" fmla="*/ 2147483646 h 310"/>
                <a:gd name="T32" fmla="*/ 2147483646 w 380"/>
                <a:gd name="T33" fmla="*/ 2147483646 h 310"/>
                <a:gd name="T34" fmla="*/ 2147483646 w 380"/>
                <a:gd name="T35" fmla="*/ 2147483646 h 310"/>
                <a:gd name="T36" fmla="*/ 2147483646 w 380"/>
                <a:gd name="T37" fmla="*/ 2147483646 h 310"/>
                <a:gd name="T38" fmla="*/ 2147483646 w 380"/>
                <a:gd name="T39" fmla="*/ 2147483646 h 310"/>
                <a:gd name="T40" fmla="*/ 2147483646 w 380"/>
                <a:gd name="T41" fmla="*/ 2147483646 h 310"/>
                <a:gd name="T42" fmla="*/ 2147483646 w 380"/>
                <a:gd name="T43" fmla="*/ 2147483646 h 310"/>
                <a:gd name="T44" fmla="*/ 2147483646 w 380"/>
                <a:gd name="T45" fmla="*/ 2147483646 h 310"/>
                <a:gd name="T46" fmla="*/ 2147483646 w 380"/>
                <a:gd name="T47" fmla="*/ 2147483646 h 310"/>
                <a:gd name="T48" fmla="*/ 2147483646 w 380"/>
                <a:gd name="T49" fmla="*/ 2147483646 h 310"/>
                <a:gd name="T50" fmla="*/ 2147483646 w 380"/>
                <a:gd name="T51" fmla="*/ 2147483646 h 310"/>
                <a:gd name="T52" fmla="*/ 2147483646 w 380"/>
                <a:gd name="T53" fmla="*/ 2147483646 h 310"/>
                <a:gd name="T54" fmla="*/ 2147483646 w 380"/>
                <a:gd name="T55" fmla="*/ 2147483646 h 310"/>
                <a:gd name="T56" fmla="*/ 2147483646 w 380"/>
                <a:gd name="T57" fmla="*/ 2147483646 h 310"/>
                <a:gd name="T58" fmla="*/ 2147483646 w 380"/>
                <a:gd name="T59" fmla="*/ 2147483646 h 310"/>
                <a:gd name="T60" fmla="*/ 2147483646 w 380"/>
                <a:gd name="T61" fmla="*/ 2147483646 h 310"/>
                <a:gd name="T62" fmla="*/ 2147483646 w 380"/>
                <a:gd name="T63" fmla="*/ 2147483646 h 310"/>
                <a:gd name="T64" fmla="*/ 2147483646 w 380"/>
                <a:gd name="T65" fmla="*/ 2147483646 h 310"/>
                <a:gd name="T66" fmla="*/ 2147483646 w 380"/>
                <a:gd name="T67" fmla="*/ 2147483646 h 310"/>
                <a:gd name="T68" fmla="*/ 2147483646 w 380"/>
                <a:gd name="T69" fmla="*/ 2147483646 h 310"/>
                <a:gd name="T70" fmla="*/ 2147483646 w 380"/>
                <a:gd name="T71" fmla="*/ 2147483646 h 310"/>
                <a:gd name="T72" fmla="*/ 2147483646 w 380"/>
                <a:gd name="T73" fmla="*/ 2147483646 h 310"/>
                <a:gd name="T74" fmla="*/ 2147483646 w 380"/>
                <a:gd name="T75" fmla="*/ 2147483646 h 310"/>
                <a:gd name="T76" fmla="*/ 2147483646 w 380"/>
                <a:gd name="T77" fmla="*/ 2147483646 h 310"/>
                <a:gd name="T78" fmla="*/ 2147483646 w 380"/>
                <a:gd name="T79" fmla="*/ 2147483646 h 310"/>
                <a:gd name="T80" fmla="*/ 2147483646 w 380"/>
                <a:gd name="T81" fmla="*/ 2147483646 h 310"/>
                <a:gd name="T82" fmla="*/ 2147483646 w 380"/>
                <a:gd name="T83" fmla="*/ 2147483646 h 310"/>
                <a:gd name="T84" fmla="*/ 2147483646 w 380"/>
                <a:gd name="T85" fmla="*/ 2147483646 h 310"/>
                <a:gd name="T86" fmla="*/ 2147483646 w 380"/>
                <a:gd name="T87" fmla="*/ 2147483646 h 310"/>
                <a:gd name="T88" fmla="*/ 2147483646 w 380"/>
                <a:gd name="T89" fmla="*/ 2147483646 h 310"/>
                <a:gd name="T90" fmla="*/ 2147483646 w 380"/>
                <a:gd name="T91" fmla="*/ 2147483646 h 310"/>
                <a:gd name="T92" fmla="*/ 2147483646 w 380"/>
                <a:gd name="T93" fmla="*/ 2147483646 h 310"/>
                <a:gd name="T94" fmla="*/ 2147483646 w 380"/>
                <a:gd name="T95" fmla="*/ 2147483646 h 310"/>
                <a:gd name="T96" fmla="*/ 2147483646 w 380"/>
                <a:gd name="T97" fmla="*/ 2147483646 h 310"/>
                <a:gd name="T98" fmla="*/ 2147483646 w 380"/>
                <a:gd name="T99" fmla="*/ 2147483646 h 310"/>
                <a:gd name="T100" fmla="*/ 2147483646 w 380"/>
                <a:gd name="T101" fmla="*/ 2147483646 h 310"/>
                <a:gd name="T102" fmla="*/ 2147483646 w 380"/>
                <a:gd name="T103" fmla="*/ 2147483646 h 310"/>
                <a:gd name="T104" fmla="*/ 2147483646 w 380"/>
                <a:gd name="T105" fmla="*/ 2147483646 h 310"/>
                <a:gd name="T106" fmla="*/ 2147483646 w 380"/>
                <a:gd name="T107" fmla="*/ 2147483646 h 310"/>
                <a:gd name="T108" fmla="*/ 2147483646 w 380"/>
                <a:gd name="T109" fmla="*/ 2147483646 h 31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80" h="310">
                  <a:moveTo>
                    <a:pt x="376" y="120"/>
                  </a:moveTo>
                  <a:lnTo>
                    <a:pt x="196" y="2"/>
                  </a:lnTo>
                  <a:lnTo>
                    <a:pt x="190" y="0"/>
                  </a:lnTo>
                  <a:lnTo>
                    <a:pt x="184" y="2"/>
                  </a:lnTo>
                  <a:lnTo>
                    <a:pt x="118" y="46"/>
                  </a:lnTo>
                  <a:lnTo>
                    <a:pt x="118" y="10"/>
                  </a:lnTo>
                  <a:lnTo>
                    <a:pt x="116" y="6"/>
                  </a:lnTo>
                  <a:lnTo>
                    <a:pt x="114" y="4"/>
                  </a:lnTo>
                  <a:lnTo>
                    <a:pt x="112" y="0"/>
                  </a:lnTo>
                  <a:lnTo>
                    <a:pt x="108" y="0"/>
                  </a:lnTo>
                  <a:lnTo>
                    <a:pt x="68" y="0"/>
                  </a:lnTo>
                  <a:lnTo>
                    <a:pt x="64" y="0"/>
                  </a:lnTo>
                  <a:lnTo>
                    <a:pt x="60" y="4"/>
                  </a:lnTo>
                  <a:lnTo>
                    <a:pt x="58" y="6"/>
                  </a:lnTo>
                  <a:lnTo>
                    <a:pt x="58" y="10"/>
                  </a:lnTo>
                  <a:lnTo>
                    <a:pt x="58" y="86"/>
                  </a:lnTo>
                  <a:lnTo>
                    <a:pt x="4" y="120"/>
                  </a:lnTo>
                  <a:lnTo>
                    <a:pt x="0" y="124"/>
                  </a:lnTo>
                  <a:lnTo>
                    <a:pt x="0" y="132"/>
                  </a:lnTo>
                  <a:lnTo>
                    <a:pt x="4" y="136"/>
                  </a:lnTo>
                  <a:lnTo>
                    <a:pt x="10" y="138"/>
                  </a:lnTo>
                  <a:lnTo>
                    <a:pt x="56" y="138"/>
                  </a:lnTo>
                  <a:lnTo>
                    <a:pt x="56" y="294"/>
                  </a:lnTo>
                  <a:lnTo>
                    <a:pt x="58" y="300"/>
                  </a:lnTo>
                  <a:lnTo>
                    <a:pt x="62" y="306"/>
                  </a:lnTo>
                  <a:lnTo>
                    <a:pt x="66" y="310"/>
                  </a:lnTo>
                  <a:lnTo>
                    <a:pt x="72" y="310"/>
                  </a:lnTo>
                  <a:lnTo>
                    <a:pt x="126" y="310"/>
                  </a:lnTo>
                  <a:lnTo>
                    <a:pt x="120" y="306"/>
                  </a:lnTo>
                  <a:lnTo>
                    <a:pt x="118" y="298"/>
                  </a:lnTo>
                  <a:lnTo>
                    <a:pt x="118" y="252"/>
                  </a:lnTo>
                  <a:lnTo>
                    <a:pt x="102" y="252"/>
                  </a:lnTo>
                  <a:lnTo>
                    <a:pt x="98" y="252"/>
                  </a:lnTo>
                  <a:lnTo>
                    <a:pt x="96" y="250"/>
                  </a:lnTo>
                  <a:lnTo>
                    <a:pt x="94" y="246"/>
                  </a:lnTo>
                  <a:lnTo>
                    <a:pt x="92" y="242"/>
                  </a:lnTo>
                  <a:lnTo>
                    <a:pt x="92" y="182"/>
                  </a:lnTo>
                  <a:lnTo>
                    <a:pt x="94" y="178"/>
                  </a:lnTo>
                  <a:lnTo>
                    <a:pt x="96" y="176"/>
                  </a:lnTo>
                  <a:lnTo>
                    <a:pt x="98" y="174"/>
                  </a:lnTo>
                  <a:lnTo>
                    <a:pt x="102" y="172"/>
                  </a:lnTo>
                  <a:lnTo>
                    <a:pt x="162" y="172"/>
                  </a:lnTo>
                  <a:lnTo>
                    <a:pt x="166" y="174"/>
                  </a:lnTo>
                  <a:lnTo>
                    <a:pt x="170" y="176"/>
                  </a:lnTo>
                  <a:lnTo>
                    <a:pt x="172" y="178"/>
                  </a:lnTo>
                  <a:lnTo>
                    <a:pt x="172" y="182"/>
                  </a:lnTo>
                  <a:lnTo>
                    <a:pt x="172" y="242"/>
                  </a:lnTo>
                  <a:lnTo>
                    <a:pt x="172" y="246"/>
                  </a:lnTo>
                  <a:lnTo>
                    <a:pt x="170" y="250"/>
                  </a:lnTo>
                  <a:lnTo>
                    <a:pt x="166" y="252"/>
                  </a:lnTo>
                  <a:lnTo>
                    <a:pt x="162" y="252"/>
                  </a:lnTo>
                  <a:lnTo>
                    <a:pt x="146" y="252"/>
                  </a:lnTo>
                  <a:lnTo>
                    <a:pt x="146" y="298"/>
                  </a:lnTo>
                  <a:lnTo>
                    <a:pt x="144" y="306"/>
                  </a:lnTo>
                  <a:lnTo>
                    <a:pt x="140" y="310"/>
                  </a:lnTo>
                  <a:lnTo>
                    <a:pt x="232" y="310"/>
                  </a:lnTo>
                  <a:lnTo>
                    <a:pt x="228" y="306"/>
                  </a:lnTo>
                  <a:lnTo>
                    <a:pt x="226" y="298"/>
                  </a:lnTo>
                  <a:lnTo>
                    <a:pt x="226" y="252"/>
                  </a:lnTo>
                  <a:lnTo>
                    <a:pt x="202" y="252"/>
                  </a:lnTo>
                  <a:lnTo>
                    <a:pt x="198" y="250"/>
                  </a:lnTo>
                  <a:lnTo>
                    <a:pt x="194" y="248"/>
                  </a:lnTo>
                  <a:lnTo>
                    <a:pt x="192" y="244"/>
                  </a:lnTo>
                  <a:lnTo>
                    <a:pt x="192" y="238"/>
                  </a:lnTo>
                  <a:lnTo>
                    <a:pt x="212" y="180"/>
                  </a:lnTo>
                  <a:lnTo>
                    <a:pt x="216" y="174"/>
                  </a:lnTo>
                  <a:lnTo>
                    <a:pt x="222" y="172"/>
                  </a:lnTo>
                  <a:lnTo>
                    <a:pt x="256" y="172"/>
                  </a:lnTo>
                  <a:lnTo>
                    <a:pt x="262" y="174"/>
                  </a:lnTo>
                  <a:lnTo>
                    <a:pt x="266" y="180"/>
                  </a:lnTo>
                  <a:lnTo>
                    <a:pt x="286" y="238"/>
                  </a:lnTo>
                  <a:lnTo>
                    <a:pt x="288" y="242"/>
                  </a:lnTo>
                  <a:lnTo>
                    <a:pt x="286" y="246"/>
                  </a:lnTo>
                  <a:lnTo>
                    <a:pt x="284" y="250"/>
                  </a:lnTo>
                  <a:lnTo>
                    <a:pt x="282" y="252"/>
                  </a:lnTo>
                  <a:lnTo>
                    <a:pt x="278" y="252"/>
                  </a:lnTo>
                  <a:lnTo>
                    <a:pt x="254" y="252"/>
                  </a:lnTo>
                  <a:lnTo>
                    <a:pt x="254" y="298"/>
                  </a:lnTo>
                  <a:lnTo>
                    <a:pt x="252" y="306"/>
                  </a:lnTo>
                  <a:lnTo>
                    <a:pt x="246" y="310"/>
                  </a:lnTo>
                  <a:lnTo>
                    <a:pt x="308" y="310"/>
                  </a:lnTo>
                  <a:lnTo>
                    <a:pt x="314" y="310"/>
                  </a:lnTo>
                  <a:lnTo>
                    <a:pt x="318" y="306"/>
                  </a:lnTo>
                  <a:lnTo>
                    <a:pt x="322" y="300"/>
                  </a:lnTo>
                  <a:lnTo>
                    <a:pt x="324" y="294"/>
                  </a:lnTo>
                  <a:lnTo>
                    <a:pt x="324" y="138"/>
                  </a:lnTo>
                  <a:lnTo>
                    <a:pt x="370" y="138"/>
                  </a:lnTo>
                  <a:lnTo>
                    <a:pt x="374" y="138"/>
                  </a:lnTo>
                  <a:lnTo>
                    <a:pt x="378" y="136"/>
                  </a:lnTo>
                  <a:lnTo>
                    <a:pt x="380" y="132"/>
                  </a:lnTo>
                  <a:lnTo>
                    <a:pt x="380" y="128"/>
                  </a:lnTo>
                  <a:lnTo>
                    <a:pt x="380" y="122"/>
                  </a:lnTo>
                  <a:lnTo>
                    <a:pt x="376" y="120"/>
                  </a:lnTo>
                  <a:close/>
                  <a:moveTo>
                    <a:pt x="132" y="162"/>
                  </a:moveTo>
                  <a:lnTo>
                    <a:pt x="132" y="162"/>
                  </a:lnTo>
                  <a:lnTo>
                    <a:pt x="124" y="160"/>
                  </a:lnTo>
                  <a:lnTo>
                    <a:pt x="116" y="154"/>
                  </a:lnTo>
                  <a:lnTo>
                    <a:pt x="110" y="146"/>
                  </a:lnTo>
                  <a:lnTo>
                    <a:pt x="108" y="138"/>
                  </a:lnTo>
                  <a:lnTo>
                    <a:pt x="110" y="128"/>
                  </a:lnTo>
                  <a:lnTo>
                    <a:pt x="116" y="120"/>
                  </a:lnTo>
                  <a:lnTo>
                    <a:pt x="124" y="116"/>
                  </a:lnTo>
                  <a:lnTo>
                    <a:pt x="132" y="114"/>
                  </a:lnTo>
                  <a:lnTo>
                    <a:pt x="142" y="116"/>
                  </a:lnTo>
                  <a:lnTo>
                    <a:pt x="150" y="120"/>
                  </a:lnTo>
                  <a:lnTo>
                    <a:pt x="154" y="128"/>
                  </a:lnTo>
                  <a:lnTo>
                    <a:pt x="156" y="138"/>
                  </a:lnTo>
                  <a:lnTo>
                    <a:pt x="154" y="146"/>
                  </a:lnTo>
                  <a:lnTo>
                    <a:pt x="150" y="154"/>
                  </a:lnTo>
                  <a:lnTo>
                    <a:pt x="142" y="160"/>
                  </a:lnTo>
                  <a:lnTo>
                    <a:pt x="132" y="162"/>
                  </a:lnTo>
                  <a:close/>
                  <a:moveTo>
                    <a:pt x="240" y="162"/>
                  </a:moveTo>
                  <a:lnTo>
                    <a:pt x="240" y="162"/>
                  </a:lnTo>
                  <a:lnTo>
                    <a:pt x="230" y="160"/>
                  </a:lnTo>
                  <a:lnTo>
                    <a:pt x="222" y="154"/>
                  </a:lnTo>
                  <a:lnTo>
                    <a:pt x="218" y="146"/>
                  </a:lnTo>
                  <a:lnTo>
                    <a:pt x="216" y="138"/>
                  </a:lnTo>
                  <a:lnTo>
                    <a:pt x="218" y="128"/>
                  </a:lnTo>
                  <a:lnTo>
                    <a:pt x="222" y="120"/>
                  </a:lnTo>
                  <a:lnTo>
                    <a:pt x="230" y="116"/>
                  </a:lnTo>
                  <a:lnTo>
                    <a:pt x="240" y="114"/>
                  </a:lnTo>
                  <a:lnTo>
                    <a:pt x="248" y="116"/>
                  </a:lnTo>
                  <a:lnTo>
                    <a:pt x="256" y="120"/>
                  </a:lnTo>
                  <a:lnTo>
                    <a:pt x="262" y="128"/>
                  </a:lnTo>
                  <a:lnTo>
                    <a:pt x="264" y="138"/>
                  </a:lnTo>
                  <a:lnTo>
                    <a:pt x="262" y="146"/>
                  </a:lnTo>
                  <a:lnTo>
                    <a:pt x="256" y="154"/>
                  </a:lnTo>
                  <a:lnTo>
                    <a:pt x="248" y="160"/>
                  </a:lnTo>
                  <a:lnTo>
                    <a:pt x="240" y="162"/>
                  </a:lnTo>
                  <a:close/>
                </a:path>
              </a:pathLst>
            </a:custGeom>
            <a:solidFill>
              <a:schemeClr val="bg1"/>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GB" sz="1600">
                <a:latin typeface="Arial" panose="020B0604020202020204" pitchFamily="34" charset="0"/>
                <a:cs typeface="Arial" panose="020B0604020202020204" pitchFamily="34" charset="0"/>
              </a:endParaRPr>
            </a:p>
          </p:txBody>
        </p:sp>
      </p:grpSp>
      <p:grpSp>
        <p:nvGrpSpPr>
          <p:cNvPr id="9" name="Group 8"/>
          <p:cNvGrpSpPr/>
          <p:nvPr/>
        </p:nvGrpSpPr>
        <p:grpSpPr>
          <a:xfrm>
            <a:off x="416962" y="2542191"/>
            <a:ext cx="467096" cy="457028"/>
            <a:chOff x="4091659" y="2258092"/>
            <a:chExt cx="612000" cy="612000"/>
          </a:xfrm>
          <a:solidFill>
            <a:schemeClr val="accent1">
              <a:lumMod val="60000"/>
              <a:lumOff val="40000"/>
            </a:schemeClr>
          </a:solidFill>
        </p:grpSpPr>
        <p:sp>
          <p:nvSpPr>
            <p:cNvPr id="10" name="Oval 9"/>
            <p:cNvSpPr/>
            <p:nvPr/>
          </p:nvSpPr>
          <p:spPr bwMode="ltGray">
            <a:xfrm>
              <a:off x="4091659" y="2258092"/>
              <a:ext cx="612000" cy="612000"/>
            </a:xfrm>
            <a:prstGeom prst="ellipse">
              <a:avLst/>
            </a:prstGeom>
            <a:solidFill>
              <a:srgbClr val="0072C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err="1">
                <a:solidFill>
                  <a:prstClr val="white"/>
                </a:solidFill>
                <a:latin typeface="Arial" panose="020B0604020202020204" pitchFamily="34" charset="0"/>
                <a:cs typeface="Arial" panose="020B0604020202020204" pitchFamily="34" charset="0"/>
              </a:endParaRPr>
            </a:p>
          </p:txBody>
        </p:sp>
        <p:sp>
          <p:nvSpPr>
            <p:cNvPr id="11" name="Freeform 4886"/>
            <p:cNvSpPr>
              <a:spLocks/>
            </p:cNvSpPr>
            <p:nvPr/>
          </p:nvSpPr>
          <p:spPr bwMode="auto">
            <a:xfrm>
              <a:off x="4203817" y="2370250"/>
              <a:ext cx="387684" cy="387684"/>
            </a:xfrm>
            <a:custGeom>
              <a:avLst/>
              <a:gdLst>
                <a:gd name="T0" fmla="*/ 320 w 320"/>
                <a:gd name="T1" fmla="*/ 124 h 320"/>
                <a:gd name="T2" fmla="*/ 320 w 320"/>
                <a:gd name="T3" fmla="*/ 196 h 320"/>
                <a:gd name="T4" fmla="*/ 320 w 320"/>
                <a:gd name="T5" fmla="*/ 196 h 320"/>
                <a:gd name="T6" fmla="*/ 318 w 320"/>
                <a:gd name="T7" fmla="*/ 202 h 320"/>
                <a:gd name="T8" fmla="*/ 316 w 320"/>
                <a:gd name="T9" fmla="*/ 208 h 320"/>
                <a:gd name="T10" fmla="*/ 310 w 320"/>
                <a:gd name="T11" fmla="*/ 210 h 320"/>
                <a:gd name="T12" fmla="*/ 304 w 320"/>
                <a:gd name="T13" fmla="*/ 212 h 320"/>
                <a:gd name="T14" fmla="*/ 212 w 320"/>
                <a:gd name="T15" fmla="*/ 212 h 320"/>
                <a:gd name="T16" fmla="*/ 212 w 320"/>
                <a:gd name="T17" fmla="*/ 304 h 320"/>
                <a:gd name="T18" fmla="*/ 212 w 320"/>
                <a:gd name="T19" fmla="*/ 304 h 320"/>
                <a:gd name="T20" fmla="*/ 210 w 320"/>
                <a:gd name="T21" fmla="*/ 310 h 320"/>
                <a:gd name="T22" fmla="*/ 208 w 320"/>
                <a:gd name="T23" fmla="*/ 316 h 320"/>
                <a:gd name="T24" fmla="*/ 202 w 320"/>
                <a:gd name="T25" fmla="*/ 318 h 320"/>
                <a:gd name="T26" fmla="*/ 196 w 320"/>
                <a:gd name="T27" fmla="*/ 320 h 320"/>
                <a:gd name="T28" fmla="*/ 124 w 320"/>
                <a:gd name="T29" fmla="*/ 320 h 320"/>
                <a:gd name="T30" fmla="*/ 124 w 320"/>
                <a:gd name="T31" fmla="*/ 320 h 320"/>
                <a:gd name="T32" fmla="*/ 118 w 320"/>
                <a:gd name="T33" fmla="*/ 318 h 320"/>
                <a:gd name="T34" fmla="*/ 112 w 320"/>
                <a:gd name="T35" fmla="*/ 316 h 320"/>
                <a:gd name="T36" fmla="*/ 110 w 320"/>
                <a:gd name="T37" fmla="*/ 310 h 320"/>
                <a:gd name="T38" fmla="*/ 108 w 320"/>
                <a:gd name="T39" fmla="*/ 304 h 320"/>
                <a:gd name="T40" fmla="*/ 108 w 320"/>
                <a:gd name="T41" fmla="*/ 212 h 320"/>
                <a:gd name="T42" fmla="*/ 16 w 320"/>
                <a:gd name="T43" fmla="*/ 212 h 320"/>
                <a:gd name="T44" fmla="*/ 16 w 320"/>
                <a:gd name="T45" fmla="*/ 212 h 320"/>
                <a:gd name="T46" fmla="*/ 10 w 320"/>
                <a:gd name="T47" fmla="*/ 210 h 320"/>
                <a:gd name="T48" fmla="*/ 4 w 320"/>
                <a:gd name="T49" fmla="*/ 208 h 320"/>
                <a:gd name="T50" fmla="*/ 2 w 320"/>
                <a:gd name="T51" fmla="*/ 202 h 320"/>
                <a:gd name="T52" fmla="*/ 0 w 320"/>
                <a:gd name="T53" fmla="*/ 196 h 320"/>
                <a:gd name="T54" fmla="*/ 0 w 320"/>
                <a:gd name="T55" fmla="*/ 124 h 320"/>
                <a:gd name="T56" fmla="*/ 0 w 320"/>
                <a:gd name="T57" fmla="*/ 124 h 320"/>
                <a:gd name="T58" fmla="*/ 2 w 320"/>
                <a:gd name="T59" fmla="*/ 118 h 320"/>
                <a:gd name="T60" fmla="*/ 4 w 320"/>
                <a:gd name="T61" fmla="*/ 112 h 320"/>
                <a:gd name="T62" fmla="*/ 10 w 320"/>
                <a:gd name="T63" fmla="*/ 110 h 320"/>
                <a:gd name="T64" fmla="*/ 16 w 320"/>
                <a:gd name="T65" fmla="*/ 108 h 320"/>
                <a:gd name="T66" fmla="*/ 108 w 320"/>
                <a:gd name="T67" fmla="*/ 108 h 320"/>
                <a:gd name="T68" fmla="*/ 108 w 320"/>
                <a:gd name="T69" fmla="*/ 16 h 320"/>
                <a:gd name="T70" fmla="*/ 108 w 320"/>
                <a:gd name="T71" fmla="*/ 16 h 320"/>
                <a:gd name="T72" fmla="*/ 110 w 320"/>
                <a:gd name="T73" fmla="*/ 10 h 320"/>
                <a:gd name="T74" fmla="*/ 112 w 320"/>
                <a:gd name="T75" fmla="*/ 4 h 320"/>
                <a:gd name="T76" fmla="*/ 118 w 320"/>
                <a:gd name="T77" fmla="*/ 2 h 320"/>
                <a:gd name="T78" fmla="*/ 124 w 320"/>
                <a:gd name="T79" fmla="*/ 0 h 320"/>
                <a:gd name="T80" fmla="*/ 196 w 320"/>
                <a:gd name="T81" fmla="*/ 0 h 320"/>
                <a:gd name="T82" fmla="*/ 196 w 320"/>
                <a:gd name="T83" fmla="*/ 0 h 320"/>
                <a:gd name="T84" fmla="*/ 202 w 320"/>
                <a:gd name="T85" fmla="*/ 2 h 320"/>
                <a:gd name="T86" fmla="*/ 208 w 320"/>
                <a:gd name="T87" fmla="*/ 4 h 320"/>
                <a:gd name="T88" fmla="*/ 210 w 320"/>
                <a:gd name="T89" fmla="*/ 10 h 320"/>
                <a:gd name="T90" fmla="*/ 212 w 320"/>
                <a:gd name="T91" fmla="*/ 16 h 320"/>
                <a:gd name="T92" fmla="*/ 212 w 320"/>
                <a:gd name="T93" fmla="*/ 108 h 320"/>
                <a:gd name="T94" fmla="*/ 304 w 320"/>
                <a:gd name="T95" fmla="*/ 108 h 320"/>
                <a:gd name="T96" fmla="*/ 304 w 320"/>
                <a:gd name="T97" fmla="*/ 108 h 320"/>
                <a:gd name="T98" fmla="*/ 310 w 320"/>
                <a:gd name="T99" fmla="*/ 110 h 320"/>
                <a:gd name="T100" fmla="*/ 316 w 320"/>
                <a:gd name="T101" fmla="*/ 112 h 320"/>
                <a:gd name="T102" fmla="*/ 318 w 320"/>
                <a:gd name="T103" fmla="*/ 118 h 320"/>
                <a:gd name="T104" fmla="*/ 320 w 320"/>
                <a:gd name="T105" fmla="*/ 124 h 320"/>
                <a:gd name="T106" fmla="*/ 320 w 320"/>
                <a:gd name="T107" fmla="*/ 124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0" h="320">
                  <a:moveTo>
                    <a:pt x="320" y="124"/>
                  </a:moveTo>
                  <a:lnTo>
                    <a:pt x="320" y="196"/>
                  </a:lnTo>
                  <a:lnTo>
                    <a:pt x="320" y="196"/>
                  </a:lnTo>
                  <a:lnTo>
                    <a:pt x="318" y="202"/>
                  </a:lnTo>
                  <a:lnTo>
                    <a:pt x="316" y="208"/>
                  </a:lnTo>
                  <a:lnTo>
                    <a:pt x="310" y="210"/>
                  </a:lnTo>
                  <a:lnTo>
                    <a:pt x="304" y="212"/>
                  </a:lnTo>
                  <a:lnTo>
                    <a:pt x="212" y="212"/>
                  </a:lnTo>
                  <a:lnTo>
                    <a:pt x="212" y="304"/>
                  </a:lnTo>
                  <a:lnTo>
                    <a:pt x="212" y="304"/>
                  </a:lnTo>
                  <a:lnTo>
                    <a:pt x="210" y="310"/>
                  </a:lnTo>
                  <a:lnTo>
                    <a:pt x="208" y="316"/>
                  </a:lnTo>
                  <a:lnTo>
                    <a:pt x="202" y="318"/>
                  </a:lnTo>
                  <a:lnTo>
                    <a:pt x="196" y="320"/>
                  </a:lnTo>
                  <a:lnTo>
                    <a:pt x="124" y="320"/>
                  </a:lnTo>
                  <a:lnTo>
                    <a:pt x="124" y="320"/>
                  </a:lnTo>
                  <a:lnTo>
                    <a:pt x="118" y="318"/>
                  </a:lnTo>
                  <a:lnTo>
                    <a:pt x="112" y="316"/>
                  </a:lnTo>
                  <a:lnTo>
                    <a:pt x="110" y="310"/>
                  </a:lnTo>
                  <a:lnTo>
                    <a:pt x="108" y="304"/>
                  </a:lnTo>
                  <a:lnTo>
                    <a:pt x="108" y="212"/>
                  </a:lnTo>
                  <a:lnTo>
                    <a:pt x="16" y="212"/>
                  </a:lnTo>
                  <a:lnTo>
                    <a:pt x="16" y="212"/>
                  </a:lnTo>
                  <a:lnTo>
                    <a:pt x="10" y="210"/>
                  </a:lnTo>
                  <a:lnTo>
                    <a:pt x="4" y="208"/>
                  </a:lnTo>
                  <a:lnTo>
                    <a:pt x="2" y="202"/>
                  </a:lnTo>
                  <a:lnTo>
                    <a:pt x="0" y="196"/>
                  </a:lnTo>
                  <a:lnTo>
                    <a:pt x="0" y="124"/>
                  </a:lnTo>
                  <a:lnTo>
                    <a:pt x="0" y="124"/>
                  </a:lnTo>
                  <a:lnTo>
                    <a:pt x="2" y="118"/>
                  </a:lnTo>
                  <a:lnTo>
                    <a:pt x="4" y="112"/>
                  </a:lnTo>
                  <a:lnTo>
                    <a:pt x="10" y="110"/>
                  </a:lnTo>
                  <a:lnTo>
                    <a:pt x="16" y="108"/>
                  </a:lnTo>
                  <a:lnTo>
                    <a:pt x="108" y="108"/>
                  </a:lnTo>
                  <a:lnTo>
                    <a:pt x="108" y="16"/>
                  </a:lnTo>
                  <a:lnTo>
                    <a:pt x="108" y="16"/>
                  </a:lnTo>
                  <a:lnTo>
                    <a:pt x="110" y="10"/>
                  </a:lnTo>
                  <a:lnTo>
                    <a:pt x="112" y="4"/>
                  </a:lnTo>
                  <a:lnTo>
                    <a:pt x="118" y="2"/>
                  </a:lnTo>
                  <a:lnTo>
                    <a:pt x="124" y="0"/>
                  </a:lnTo>
                  <a:lnTo>
                    <a:pt x="196" y="0"/>
                  </a:lnTo>
                  <a:lnTo>
                    <a:pt x="196" y="0"/>
                  </a:lnTo>
                  <a:lnTo>
                    <a:pt x="202" y="2"/>
                  </a:lnTo>
                  <a:lnTo>
                    <a:pt x="208" y="4"/>
                  </a:lnTo>
                  <a:lnTo>
                    <a:pt x="210" y="10"/>
                  </a:lnTo>
                  <a:lnTo>
                    <a:pt x="212" y="16"/>
                  </a:lnTo>
                  <a:lnTo>
                    <a:pt x="212" y="108"/>
                  </a:lnTo>
                  <a:lnTo>
                    <a:pt x="304" y="108"/>
                  </a:lnTo>
                  <a:lnTo>
                    <a:pt x="304" y="108"/>
                  </a:lnTo>
                  <a:lnTo>
                    <a:pt x="310" y="110"/>
                  </a:lnTo>
                  <a:lnTo>
                    <a:pt x="316" y="112"/>
                  </a:lnTo>
                  <a:lnTo>
                    <a:pt x="318" y="118"/>
                  </a:lnTo>
                  <a:lnTo>
                    <a:pt x="320" y="124"/>
                  </a:lnTo>
                  <a:lnTo>
                    <a:pt x="320" y="124"/>
                  </a:lnTo>
                  <a:close/>
                </a:path>
              </a:pathLst>
            </a:custGeom>
            <a:solidFill>
              <a:schemeClr val="bg1"/>
            </a:solidFill>
            <a:ln w="9525">
              <a:noFill/>
              <a:round/>
              <a:headEnd/>
              <a:tailEnd/>
            </a:ln>
            <a:extLst/>
          </p:spPr>
          <p:txBody>
            <a:bodyPr/>
            <a:lstStyle/>
            <a:p>
              <a:pPr>
                <a:defRPr/>
              </a:pPr>
              <a:endParaRPr lang="en-GB" sz="1600">
                <a:solidFill>
                  <a:prstClr val="black"/>
                </a:solidFill>
                <a:latin typeface="Arial" panose="020B0604020202020204" pitchFamily="34" charset="0"/>
                <a:cs typeface="Arial" panose="020B0604020202020204" pitchFamily="34" charset="0"/>
              </a:endParaRPr>
            </a:p>
          </p:txBody>
        </p:sp>
      </p:grpSp>
      <p:grpSp>
        <p:nvGrpSpPr>
          <p:cNvPr id="12" name="Group 22"/>
          <p:cNvGrpSpPr>
            <a:grpSpLocks/>
          </p:cNvGrpSpPr>
          <p:nvPr/>
        </p:nvGrpSpPr>
        <p:grpSpPr bwMode="auto">
          <a:xfrm>
            <a:off x="416580" y="3277774"/>
            <a:ext cx="467861" cy="456336"/>
            <a:chOff x="6715798" y="2258092"/>
            <a:chExt cx="612000" cy="612000"/>
          </a:xfrm>
        </p:grpSpPr>
        <p:sp>
          <p:nvSpPr>
            <p:cNvPr id="13" name="Oval 12"/>
            <p:cNvSpPr/>
            <p:nvPr/>
          </p:nvSpPr>
          <p:spPr bwMode="ltGray">
            <a:xfrm>
              <a:off x="6715798" y="2258092"/>
              <a:ext cx="612000" cy="612000"/>
            </a:xfrm>
            <a:prstGeom prst="ellipse">
              <a:avLst/>
            </a:prstGeom>
            <a:solidFill>
              <a:srgbClr val="0072C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err="1">
                <a:solidFill>
                  <a:prstClr val="white"/>
                </a:solidFill>
                <a:latin typeface="Arial" panose="020B0604020202020204" pitchFamily="34" charset="0"/>
                <a:cs typeface="Arial" panose="020B0604020202020204" pitchFamily="34" charset="0"/>
              </a:endParaRPr>
            </a:p>
          </p:txBody>
        </p:sp>
        <p:sp>
          <p:nvSpPr>
            <p:cNvPr id="14" name="Freeform 4861"/>
            <p:cNvSpPr>
              <a:spLocks noEditPoints="1"/>
            </p:cNvSpPr>
            <p:nvPr/>
          </p:nvSpPr>
          <p:spPr bwMode="auto">
            <a:xfrm>
              <a:off x="6798880" y="2348597"/>
              <a:ext cx="445836" cy="433721"/>
            </a:xfrm>
            <a:custGeom>
              <a:avLst/>
              <a:gdLst>
                <a:gd name="T0" fmla="*/ 2147483646 w 368"/>
                <a:gd name="T1" fmla="*/ 2147483646 h 358"/>
                <a:gd name="T2" fmla="*/ 2147483646 w 368"/>
                <a:gd name="T3" fmla="*/ 2147483646 h 358"/>
                <a:gd name="T4" fmla="*/ 2147483646 w 368"/>
                <a:gd name="T5" fmla="*/ 2147483646 h 358"/>
                <a:gd name="T6" fmla="*/ 2147483646 w 368"/>
                <a:gd name="T7" fmla="*/ 2147483646 h 358"/>
                <a:gd name="T8" fmla="*/ 2147483646 w 368"/>
                <a:gd name="T9" fmla="*/ 2147483646 h 358"/>
                <a:gd name="T10" fmla="*/ 2147483646 w 368"/>
                <a:gd name="T11" fmla="*/ 2147483646 h 358"/>
                <a:gd name="T12" fmla="*/ 2147483646 w 368"/>
                <a:gd name="T13" fmla="*/ 2147483646 h 358"/>
                <a:gd name="T14" fmla="*/ 2147483646 w 368"/>
                <a:gd name="T15" fmla="*/ 2147483646 h 358"/>
                <a:gd name="T16" fmla="*/ 2147483646 w 368"/>
                <a:gd name="T17" fmla="*/ 2147483646 h 358"/>
                <a:gd name="T18" fmla="*/ 2147483646 w 368"/>
                <a:gd name="T19" fmla="*/ 2147483646 h 358"/>
                <a:gd name="T20" fmla="*/ 2147483646 w 368"/>
                <a:gd name="T21" fmla="*/ 2147483646 h 358"/>
                <a:gd name="T22" fmla="*/ 2147483646 w 368"/>
                <a:gd name="T23" fmla="*/ 2147483646 h 358"/>
                <a:gd name="T24" fmla="*/ 2147483646 w 368"/>
                <a:gd name="T25" fmla="*/ 2147483646 h 358"/>
                <a:gd name="T26" fmla="*/ 2147483646 w 368"/>
                <a:gd name="T27" fmla="*/ 2147483646 h 358"/>
                <a:gd name="T28" fmla="*/ 2147483646 w 368"/>
                <a:gd name="T29" fmla="*/ 2147483646 h 358"/>
                <a:gd name="T30" fmla="*/ 2147483646 w 368"/>
                <a:gd name="T31" fmla="*/ 2147483646 h 358"/>
                <a:gd name="T32" fmla="*/ 2147483646 w 368"/>
                <a:gd name="T33" fmla="*/ 2147483646 h 358"/>
                <a:gd name="T34" fmla="*/ 2147483646 w 368"/>
                <a:gd name="T35" fmla="*/ 2147483646 h 358"/>
                <a:gd name="T36" fmla="*/ 2147483646 w 368"/>
                <a:gd name="T37" fmla="*/ 2147483646 h 358"/>
                <a:gd name="T38" fmla="*/ 2147483646 w 368"/>
                <a:gd name="T39" fmla="*/ 2147483646 h 358"/>
                <a:gd name="T40" fmla="*/ 2147483646 w 368"/>
                <a:gd name="T41" fmla="*/ 2147483646 h 358"/>
                <a:gd name="T42" fmla="*/ 2147483646 w 368"/>
                <a:gd name="T43" fmla="*/ 2147483646 h 358"/>
                <a:gd name="T44" fmla="*/ 2147483646 w 368"/>
                <a:gd name="T45" fmla="*/ 2147483646 h 358"/>
                <a:gd name="T46" fmla="*/ 2147483646 w 368"/>
                <a:gd name="T47" fmla="*/ 2147483646 h 358"/>
                <a:gd name="T48" fmla="*/ 2147483646 w 368"/>
                <a:gd name="T49" fmla="*/ 2147483646 h 358"/>
                <a:gd name="T50" fmla="*/ 2147483646 w 368"/>
                <a:gd name="T51" fmla="*/ 2147483646 h 358"/>
                <a:gd name="T52" fmla="*/ 2147483646 w 368"/>
                <a:gd name="T53" fmla="*/ 2147483646 h 358"/>
                <a:gd name="T54" fmla="*/ 2147483646 w 368"/>
                <a:gd name="T55" fmla="*/ 2147483646 h 358"/>
                <a:gd name="T56" fmla="*/ 2147483646 w 368"/>
                <a:gd name="T57" fmla="*/ 2147483646 h 358"/>
                <a:gd name="T58" fmla="*/ 2147483646 w 368"/>
                <a:gd name="T59" fmla="*/ 2147483646 h 358"/>
                <a:gd name="T60" fmla="*/ 2147483646 w 368"/>
                <a:gd name="T61" fmla="*/ 2147483646 h 358"/>
                <a:gd name="T62" fmla="*/ 2147483646 w 368"/>
                <a:gd name="T63" fmla="*/ 2147483646 h 358"/>
                <a:gd name="T64" fmla="*/ 2147483646 w 368"/>
                <a:gd name="T65" fmla="*/ 2147483646 h 358"/>
                <a:gd name="T66" fmla="*/ 2147483646 w 368"/>
                <a:gd name="T67" fmla="*/ 2147483646 h 358"/>
                <a:gd name="T68" fmla="*/ 2147483646 w 368"/>
                <a:gd name="T69" fmla="*/ 2147483646 h 358"/>
                <a:gd name="T70" fmla="*/ 2147483646 w 368"/>
                <a:gd name="T71" fmla="*/ 2147483646 h 358"/>
                <a:gd name="T72" fmla="*/ 2147483646 w 368"/>
                <a:gd name="T73" fmla="*/ 2147483646 h 358"/>
                <a:gd name="T74" fmla="*/ 2147483646 w 368"/>
                <a:gd name="T75" fmla="*/ 2147483646 h 358"/>
                <a:gd name="T76" fmla="*/ 2147483646 w 368"/>
                <a:gd name="T77" fmla="*/ 2147483646 h 358"/>
                <a:gd name="T78" fmla="*/ 2147483646 w 368"/>
                <a:gd name="T79" fmla="*/ 2147483646 h 358"/>
                <a:gd name="T80" fmla="*/ 2147483646 w 368"/>
                <a:gd name="T81" fmla="*/ 2147483646 h 358"/>
                <a:gd name="T82" fmla="*/ 2147483646 w 368"/>
                <a:gd name="T83" fmla="*/ 2147483646 h 358"/>
                <a:gd name="T84" fmla="*/ 2147483646 w 368"/>
                <a:gd name="T85" fmla="*/ 2147483646 h 358"/>
                <a:gd name="T86" fmla="*/ 2147483646 w 368"/>
                <a:gd name="T87" fmla="*/ 2147483646 h 358"/>
                <a:gd name="T88" fmla="*/ 2147483646 w 368"/>
                <a:gd name="T89" fmla="*/ 2147483646 h 358"/>
                <a:gd name="T90" fmla="*/ 2147483646 w 368"/>
                <a:gd name="T91" fmla="*/ 2147483646 h 358"/>
                <a:gd name="T92" fmla="*/ 2147483646 w 368"/>
                <a:gd name="T93" fmla="*/ 2147483646 h 358"/>
                <a:gd name="T94" fmla="*/ 2147483646 w 368"/>
                <a:gd name="T95" fmla="*/ 2147483646 h 358"/>
                <a:gd name="T96" fmla="*/ 2147483646 w 368"/>
                <a:gd name="T97" fmla="*/ 2147483646 h 358"/>
                <a:gd name="T98" fmla="*/ 2147483646 w 368"/>
                <a:gd name="T99" fmla="*/ 2147483646 h 358"/>
                <a:gd name="T100" fmla="*/ 2147483646 w 368"/>
                <a:gd name="T101" fmla="*/ 2147483646 h 358"/>
                <a:gd name="T102" fmla="*/ 2147483646 w 368"/>
                <a:gd name="T103" fmla="*/ 2147483646 h 358"/>
                <a:gd name="T104" fmla="*/ 2147483646 w 368"/>
                <a:gd name="T105" fmla="*/ 2147483646 h 358"/>
                <a:gd name="T106" fmla="*/ 2147483646 w 368"/>
                <a:gd name="T107" fmla="*/ 2147483646 h 358"/>
                <a:gd name="T108" fmla="*/ 2147483646 w 368"/>
                <a:gd name="T109" fmla="*/ 2147483646 h 358"/>
                <a:gd name="T110" fmla="*/ 2147483646 w 368"/>
                <a:gd name="T111" fmla="*/ 2147483646 h 3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68" h="358">
                  <a:moveTo>
                    <a:pt x="336" y="176"/>
                  </a:moveTo>
                  <a:lnTo>
                    <a:pt x="336" y="176"/>
                  </a:lnTo>
                  <a:lnTo>
                    <a:pt x="326" y="166"/>
                  </a:lnTo>
                  <a:lnTo>
                    <a:pt x="316" y="158"/>
                  </a:lnTo>
                  <a:lnTo>
                    <a:pt x="296" y="148"/>
                  </a:lnTo>
                  <a:lnTo>
                    <a:pt x="276" y="140"/>
                  </a:lnTo>
                  <a:lnTo>
                    <a:pt x="258" y="134"/>
                  </a:lnTo>
                  <a:lnTo>
                    <a:pt x="238" y="128"/>
                  </a:lnTo>
                  <a:lnTo>
                    <a:pt x="230" y="124"/>
                  </a:lnTo>
                  <a:lnTo>
                    <a:pt x="222" y="118"/>
                  </a:lnTo>
                  <a:lnTo>
                    <a:pt x="214" y="110"/>
                  </a:lnTo>
                  <a:lnTo>
                    <a:pt x="210" y="100"/>
                  </a:lnTo>
                  <a:lnTo>
                    <a:pt x="206" y="88"/>
                  </a:lnTo>
                  <a:lnTo>
                    <a:pt x="202" y="70"/>
                  </a:lnTo>
                  <a:lnTo>
                    <a:pt x="210" y="68"/>
                  </a:lnTo>
                  <a:lnTo>
                    <a:pt x="216" y="62"/>
                  </a:lnTo>
                  <a:lnTo>
                    <a:pt x="220" y="56"/>
                  </a:lnTo>
                  <a:lnTo>
                    <a:pt x="224" y="50"/>
                  </a:lnTo>
                  <a:lnTo>
                    <a:pt x="226" y="44"/>
                  </a:lnTo>
                  <a:lnTo>
                    <a:pt x="226" y="36"/>
                  </a:lnTo>
                  <a:lnTo>
                    <a:pt x="226" y="30"/>
                  </a:lnTo>
                  <a:lnTo>
                    <a:pt x="224" y="22"/>
                  </a:lnTo>
                  <a:lnTo>
                    <a:pt x="220" y="16"/>
                  </a:lnTo>
                  <a:lnTo>
                    <a:pt x="216" y="12"/>
                  </a:lnTo>
                  <a:lnTo>
                    <a:pt x="210" y="6"/>
                  </a:lnTo>
                  <a:lnTo>
                    <a:pt x="204" y="4"/>
                  </a:lnTo>
                  <a:lnTo>
                    <a:pt x="198" y="2"/>
                  </a:lnTo>
                  <a:lnTo>
                    <a:pt x="190" y="0"/>
                  </a:lnTo>
                  <a:lnTo>
                    <a:pt x="184" y="2"/>
                  </a:lnTo>
                  <a:lnTo>
                    <a:pt x="176" y="4"/>
                  </a:lnTo>
                  <a:lnTo>
                    <a:pt x="170" y="6"/>
                  </a:lnTo>
                  <a:lnTo>
                    <a:pt x="164" y="12"/>
                  </a:lnTo>
                  <a:lnTo>
                    <a:pt x="160" y="16"/>
                  </a:lnTo>
                  <a:lnTo>
                    <a:pt x="158" y="22"/>
                  </a:lnTo>
                  <a:lnTo>
                    <a:pt x="156" y="30"/>
                  </a:lnTo>
                  <a:lnTo>
                    <a:pt x="154" y="36"/>
                  </a:lnTo>
                  <a:lnTo>
                    <a:pt x="156" y="44"/>
                  </a:lnTo>
                  <a:lnTo>
                    <a:pt x="158" y="50"/>
                  </a:lnTo>
                  <a:lnTo>
                    <a:pt x="160" y="56"/>
                  </a:lnTo>
                  <a:lnTo>
                    <a:pt x="164" y="62"/>
                  </a:lnTo>
                  <a:lnTo>
                    <a:pt x="172" y="68"/>
                  </a:lnTo>
                  <a:lnTo>
                    <a:pt x="182" y="72"/>
                  </a:lnTo>
                  <a:lnTo>
                    <a:pt x="186" y="94"/>
                  </a:lnTo>
                  <a:lnTo>
                    <a:pt x="192" y="110"/>
                  </a:lnTo>
                  <a:lnTo>
                    <a:pt x="200" y="124"/>
                  </a:lnTo>
                  <a:lnTo>
                    <a:pt x="208" y="134"/>
                  </a:lnTo>
                  <a:lnTo>
                    <a:pt x="218" y="140"/>
                  </a:lnTo>
                  <a:lnTo>
                    <a:pt x="230" y="146"/>
                  </a:lnTo>
                  <a:lnTo>
                    <a:pt x="254" y="154"/>
                  </a:lnTo>
                  <a:lnTo>
                    <a:pt x="270" y="158"/>
                  </a:lnTo>
                  <a:lnTo>
                    <a:pt x="286" y="166"/>
                  </a:lnTo>
                  <a:lnTo>
                    <a:pt x="304" y="174"/>
                  </a:lnTo>
                  <a:lnTo>
                    <a:pt x="322" y="190"/>
                  </a:lnTo>
                  <a:lnTo>
                    <a:pt x="332" y="202"/>
                  </a:lnTo>
                  <a:lnTo>
                    <a:pt x="340" y="218"/>
                  </a:lnTo>
                  <a:lnTo>
                    <a:pt x="346" y="234"/>
                  </a:lnTo>
                  <a:lnTo>
                    <a:pt x="348" y="250"/>
                  </a:lnTo>
                  <a:lnTo>
                    <a:pt x="346" y="268"/>
                  </a:lnTo>
                  <a:lnTo>
                    <a:pt x="340" y="284"/>
                  </a:lnTo>
                  <a:lnTo>
                    <a:pt x="332" y="298"/>
                  </a:lnTo>
                  <a:lnTo>
                    <a:pt x="322" y="312"/>
                  </a:lnTo>
                  <a:lnTo>
                    <a:pt x="308" y="322"/>
                  </a:lnTo>
                  <a:lnTo>
                    <a:pt x="294" y="330"/>
                  </a:lnTo>
                  <a:lnTo>
                    <a:pt x="278" y="336"/>
                  </a:lnTo>
                  <a:lnTo>
                    <a:pt x="260" y="338"/>
                  </a:lnTo>
                  <a:lnTo>
                    <a:pt x="244" y="336"/>
                  </a:lnTo>
                  <a:lnTo>
                    <a:pt x="228" y="330"/>
                  </a:lnTo>
                  <a:lnTo>
                    <a:pt x="212" y="322"/>
                  </a:lnTo>
                  <a:lnTo>
                    <a:pt x="200" y="312"/>
                  </a:lnTo>
                  <a:lnTo>
                    <a:pt x="180" y="294"/>
                  </a:lnTo>
                  <a:lnTo>
                    <a:pt x="188" y="280"/>
                  </a:lnTo>
                  <a:lnTo>
                    <a:pt x="196" y="266"/>
                  </a:lnTo>
                  <a:lnTo>
                    <a:pt x="200" y="252"/>
                  </a:lnTo>
                  <a:lnTo>
                    <a:pt x="200" y="236"/>
                  </a:lnTo>
                  <a:lnTo>
                    <a:pt x="198" y="218"/>
                  </a:lnTo>
                  <a:lnTo>
                    <a:pt x="194" y="200"/>
                  </a:lnTo>
                  <a:lnTo>
                    <a:pt x="186" y="184"/>
                  </a:lnTo>
                  <a:lnTo>
                    <a:pt x="174" y="170"/>
                  </a:lnTo>
                  <a:lnTo>
                    <a:pt x="132" y="130"/>
                  </a:lnTo>
                  <a:lnTo>
                    <a:pt x="128" y="128"/>
                  </a:lnTo>
                  <a:lnTo>
                    <a:pt x="126" y="126"/>
                  </a:lnTo>
                  <a:lnTo>
                    <a:pt x="122" y="128"/>
                  </a:lnTo>
                  <a:lnTo>
                    <a:pt x="118" y="130"/>
                  </a:lnTo>
                  <a:lnTo>
                    <a:pt x="98" y="148"/>
                  </a:lnTo>
                  <a:lnTo>
                    <a:pt x="92" y="148"/>
                  </a:lnTo>
                  <a:lnTo>
                    <a:pt x="84" y="152"/>
                  </a:lnTo>
                  <a:lnTo>
                    <a:pt x="80" y="158"/>
                  </a:lnTo>
                  <a:lnTo>
                    <a:pt x="80" y="164"/>
                  </a:lnTo>
                  <a:lnTo>
                    <a:pt x="80" y="172"/>
                  </a:lnTo>
                  <a:lnTo>
                    <a:pt x="84" y="176"/>
                  </a:lnTo>
                  <a:lnTo>
                    <a:pt x="90" y="180"/>
                  </a:lnTo>
                  <a:lnTo>
                    <a:pt x="96" y="182"/>
                  </a:lnTo>
                  <a:lnTo>
                    <a:pt x="104" y="180"/>
                  </a:lnTo>
                  <a:lnTo>
                    <a:pt x="108" y="176"/>
                  </a:lnTo>
                  <a:lnTo>
                    <a:pt x="112" y="172"/>
                  </a:lnTo>
                  <a:lnTo>
                    <a:pt x="114" y="164"/>
                  </a:lnTo>
                  <a:lnTo>
                    <a:pt x="114" y="162"/>
                  </a:lnTo>
                  <a:lnTo>
                    <a:pt x="126" y="150"/>
                  </a:lnTo>
                  <a:lnTo>
                    <a:pt x="160" y="184"/>
                  </a:lnTo>
                  <a:lnTo>
                    <a:pt x="168" y="196"/>
                  </a:lnTo>
                  <a:lnTo>
                    <a:pt x="174" y="208"/>
                  </a:lnTo>
                  <a:lnTo>
                    <a:pt x="180" y="222"/>
                  </a:lnTo>
                  <a:lnTo>
                    <a:pt x="180" y="236"/>
                  </a:lnTo>
                  <a:lnTo>
                    <a:pt x="180" y="250"/>
                  </a:lnTo>
                  <a:lnTo>
                    <a:pt x="174" y="264"/>
                  </a:lnTo>
                  <a:lnTo>
                    <a:pt x="168" y="276"/>
                  </a:lnTo>
                  <a:lnTo>
                    <a:pt x="160" y="286"/>
                  </a:lnTo>
                  <a:lnTo>
                    <a:pt x="148" y="296"/>
                  </a:lnTo>
                  <a:lnTo>
                    <a:pt x="136" y="302"/>
                  </a:lnTo>
                  <a:lnTo>
                    <a:pt x="122" y="306"/>
                  </a:lnTo>
                  <a:lnTo>
                    <a:pt x="108" y="308"/>
                  </a:lnTo>
                  <a:lnTo>
                    <a:pt x="94" y="306"/>
                  </a:lnTo>
                  <a:lnTo>
                    <a:pt x="82" y="302"/>
                  </a:lnTo>
                  <a:lnTo>
                    <a:pt x="68" y="296"/>
                  </a:lnTo>
                  <a:lnTo>
                    <a:pt x="58" y="286"/>
                  </a:lnTo>
                  <a:lnTo>
                    <a:pt x="24" y="252"/>
                  </a:lnTo>
                  <a:lnTo>
                    <a:pt x="36" y="240"/>
                  </a:lnTo>
                  <a:lnTo>
                    <a:pt x="38" y="240"/>
                  </a:lnTo>
                  <a:lnTo>
                    <a:pt x="44" y="240"/>
                  </a:lnTo>
                  <a:lnTo>
                    <a:pt x="50" y="236"/>
                  </a:lnTo>
                  <a:lnTo>
                    <a:pt x="54" y="230"/>
                  </a:lnTo>
                  <a:lnTo>
                    <a:pt x="54" y="224"/>
                  </a:lnTo>
                  <a:lnTo>
                    <a:pt x="54" y="218"/>
                  </a:lnTo>
                  <a:lnTo>
                    <a:pt x="50" y="212"/>
                  </a:lnTo>
                  <a:lnTo>
                    <a:pt x="44" y="208"/>
                  </a:lnTo>
                  <a:lnTo>
                    <a:pt x="38" y="206"/>
                  </a:lnTo>
                  <a:lnTo>
                    <a:pt x="32" y="208"/>
                  </a:lnTo>
                  <a:lnTo>
                    <a:pt x="26" y="212"/>
                  </a:lnTo>
                  <a:lnTo>
                    <a:pt x="22" y="218"/>
                  </a:lnTo>
                  <a:lnTo>
                    <a:pt x="22" y="226"/>
                  </a:lnTo>
                  <a:lnTo>
                    <a:pt x="2" y="246"/>
                  </a:lnTo>
                  <a:lnTo>
                    <a:pt x="0" y="248"/>
                  </a:lnTo>
                  <a:lnTo>
                    <a:pt x="0" y="252"/>
                  </a:lnTo>
                  <a:lnTo>
                    <a:pt x="0" y="256"/>
                  </a:lnTo>
                  <a:lnTo>
                    <a:pt x="2" y="260"/>
                  </a:lnTo>
                  <a:lnTo>
                    <a:pt x="44" y="300"/>
                  </a:lnTo>
                  <a:lnTo>
                    <a:pt x="58" y="312"/>
                  </a:lnTo>
                  <a:lnTo>
                    <a:pt x="74" y="320"/>
                  </a:lnTo>
                  <a:lnTo>
                    <a:pt x="90" y="326"/>
                  </a:lnTo>
                  <a:lnTo>
                    <a:pt x="108" y="328"/>
                  </a:lnTo>
                  <a:lnTo>
                    <a:pt x="124" y="326"/>
                  </a:lnTo>
                  <a:lnTo>
                    <a:pt x="138" y="322"/>
                  </a:lnTo>
                  <a:lnTo>
                    <a:pt x="152" y="316"/>
                  </a:lnTo>
                  <a:lnTo>
                    <a:pt x="166" y="308"/>
                  </a:lnTo>
                  <a:lnTo>
                    <a:pt x="186" y="326"/>
                  </a:lnTo>
                  <a:lnTo>
                    <a:pt x="202" y="340"/>
                  </a:lnTo>
                  <a:lnTo>
                    <a:pt x="220" y="350"/>
                  </a:lnTo>
                  <a:lnTo>
                    <a:pt x="240" y="356"/>
                  </a:lnTo>
                  <a:lnTo>
                    <a:pt x="260" y="358"/>
                  </a:lnTo>
                  <a:lnTo>
                    <a:pt x="282" y="356"/>
                  </a:lnTo>
                  <a:lnTo>
                    <a:pt x="302" y="350"/>
                  </a:lnTo>
                  <a:lnTo>
                    <a:pt x="320" y="340"/>
                  </a:lnTo>
                  <a:lnTo>
                    <a:pt x="336" y="326"/>
                  </a:lnTo>
                  <a:lnTo>
                    <a:pt x="350" y="310"/>
                  </a:lnTo>
                  <a:lnTo>
                    <a:pt x="360" y="290"/>
                  </a:lnTo>
                  <a:lnTo>
                    <a:pt x="366" y="272"/>
                  </a:lnTo>
                  <a:lnTo>
                    <a:pt x="368" y="250"/>
                  </a:lnTo>
                  <a:lnTo>
                    <a:pt x="366" y="230"/>
                  </a:lnTo>
                  <a:lnTo>
                    <a:pt x="360" y="210"/>
                  </a:lnTo>
                  <a:lnTo>
                    <a:pt x="350" y="192"/>
                  </a:lnTo>
                  <a:lnTo>
                    <a:pt x="336" y="176"/>
                  </a:lnTo>
                  <a:close/>
                  <a:moveTo>
                    <a:pt x="182" y="46"/>
                  </a:moveTo>
                  <a:lnTo>
                    <a:pt x="182" y="46"/>
                  </a:lnTo>
                  <a:lnTo>
                    <a:pt x="180" y="42"/>
                  </a:lnTo>
                  <a:lnTo>
                    <a:pt x="178" y="36"/>
                  </a:lnTo>
                  <a:lnTo>
                    <a:pt x="180" y="32"/>
                  </a:lnTo>
                  <a:lnTo>
                    <a:pt x="182" y="28"/>
                  </a:lnTo>
                  <a:lnTo>
                    <a:pt x="186" y="26"/>
                  </a:lnTo>
                  <a:lnTo>
                    <a:pt x="190" y="24"/>
                  </a:lnTo>
                  <a:lnTo>
                    <a:pt x="196" y="26"/>
                  </a:lnTo>
                  <a:lnTo>
                    <a:pt x="198" y="28"/>
                  </a:lnTo>
                  <a:lnTo>
                    <a:pt x="202" y="32"/>
                  </a:lnTo>
                  <a:lnTo>
                    <a:pt x="202" y="36"/>
                  </a:lnTo>
                  <a:lnTo>
                    <a:pt x="202" y="42"/>
                  </a:lnTo>
                  <a:lnTo>
                    <a:pt x="198" y="46"/>
                  </a:lnTo>
                  <a:lnTo>
                    <a:pt x="194" y="48"/>
                  </a:lnTo>
                  <a:lnTo>
                    <a:pt x="190" y="48"/>
                  </a:lnTo>
                  <a:lnTo>
                    <a:pt x="186" y="48"/>
                  </a:lnTo>
                  <a:lnTo>
                    <a:pt x="182" y="46"/>
                  </a:lnTo>
                  <a:close/>
                </a:path>
              </a:pathLst>
            </a:custGeom>
            <a:solidFill>
              <a:schemeClr val="bg1"/>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GB" sz="1600">
                <a:latin typeface="Arial" panose="020B0604020202020204" pitchFamily="34" charset="0"/>
                <a:cs typeface="Arial" panose="020B0604020202020204" pitchFamily="34" charset="0"/>
              </a:endParaRPr>
            </a:p>
          </p:txBody>
        </p:sp>
      </p:grpSp>
      <p:grpSp>
        <p:nvGrpSpPr>
          <p:cNvPr id="15" name="Group 14"/>
          <p:cNvGrpSpPr/>
          <p:nvPr/>
        </p:nvGrpSpPr>
        <p:grpSpPr>
          <a:xfrm>
            <a:off x="416962" y="3830258"/>
            <a:ext cx="467096" cy="457028"/>
            <a:chOff x="8447928" y="4690710"/>
            <a:chExt cx="612000" cy="612000"/>
          </a:xfrm>
          <a:solidFill>
            <a:schemeClr val="accent1">
              <a:lumMod val="60000"/>
              <a:lumOff val="40000"/>
            </a:schemeClr>
          </a:solidFill>
        </p:grpSpPr>
        <p:sp>
          <p:nvSpPr>
            <p:cNvPr id="16" name="Oval 15"/>
            <p:cNvSpPr/>
            <p:nvPr/>
          </p:nvSpPr>
          <p:spPr bwMode="ltGray">
            <a:xfrm>
              <a:off x="8447928" y="4690710"/>
              <a:ext cx="612000" cy="612000"/>
            </a:xfrm>
            <a:prstGeom prst="ellipse">
              <a:avLst/>
            </a:prstGeom>
            <a:solidFill>
              <a:srgbClr val="0072C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err="1">
                <a:solidFill>
                  <a:prstClr val="white"/>
                </a:solidFill>
                <a:latin typeface="Arial" panose="020B0604020202020204" pitchFamily="34" charset="0"/>
                <a:cs typeface="Arial" panose="020B0604020202020204" pitchFamily="34" charset="0"/>
              </a:endParaRPr>
            </a:p>
          </p:txBody>
        </p:sp>
        <p:sp>
          <p:nvSpPr>
            <p:cNvPr id="17" name="Freeform 4924"/>
            <p:cNvSpPr>
              <a:spLocks noEditPoints="1"/>
            </p:cNvSpPr>
            <p:nvPr/>
          </p:nvSpPr>
          <p:spPr bwMode="auto">
            <a:xfrm>
              <a:off x="8515260" y="4795850"/>
              <a:ext cx="477336" cy="460374"/>
            </a:xfrm>
            <a:custGeom>
              <a:avLst/>
              <a:gdLst>
                <a:gd name="T0" fmla="*/ 78 w 394"/>
                <a:gd name="T1" fmla="*/ 20 h 380"/>
                <a:gd name="T2" fmla="*/ 116 w 394"/>
                <a:gd name="T3" fmla="*/ 0 h 380"/>
                <a:gd name="T4" fmla="*/ 148 w 394"/>
                <a:gd name="T5" fmla="*/ 14 h 380"/>
                <a:gd name="T6" fmla="*/ 162 w 394"/>
                <a:gd name="T7" fmla="*/ 46 h 380"/>
                <a:gd name="T8" fmla="*/ 142 w 394"/>
                <a:gd name="T9" fmla="*/ 84 h 380"/>
                <a:gd name="T10" fmla="*/ 106 w 394"/>
                <a:gd name="T11" fmla="*/ 92 h 380"/>
                <a:gd name="T12" fmla="*/ 74 w 394"/>
                <a:gd name="T13" fmla="*/ 64 h 380"/>
                <a:gd name="T14" fmla="*/ 120 w 394"/>
                <a:gd name="T15" fmla="*/ 232 h 380"/>
                <a:gd name="T16" fmla="*/ 148 w 394"/>
                <a:gd name="T17" fmla="*/ 198 h 380"/>
                <a:gd name="T18" fmla="*/ 142 w 394"/>
                <a:gd name="T19" fmla="*/ 164 h 380"/>
                <a:gd name="T20" fmla="*/ 170 w 394"/>
                <a:gd name="T21" fmla="*/ 128 h 380"/>
                <a:gd name="T22" fmla="*/ 176 w 394"/>
                <a:gd name="T23" fmla="*/ 114 h 380"/>
                <a:gd name="T24" fmla="*/ 72 w 394"/>
                <a:gd name="T25" fmla="*/ 112 h 380"/>
                <a:gd name="T26" fmla="*/ 38 w 394"/>
                <a:gd name="T27" fmla="*/ 130 h 380"/>
                <a:gd name="T28" fmla="*/ 0 w 394"/>
                <a:gd name="T29" fmla="*/ 244 h 380"/>
                <a:gd name="T30" fmla="*/ 46 w 394"/>
                <a:gd name="T31" fmla="*/ 318 h 380"/>
                <a:gd name="T32" fmla="*/ 152 w 394"/>
                <a:gd name="T33" fmla="*/ 376 h 380"/>
                <a:gd name="T34" fmla="*/ 130 w 394"/>
                <a:gd name="T35" fmla="*/ 332 h 380"/>
                <a:gd name="T36" fmla="*/ 390 w 394"/>
                <a:gd name="T37" fmla="*/ 154 h 380"/>
                <a:gd name="T38" fmla="*/ 372 w 394"/>
                <a:gd name="T39" fmla="*/ 124 h 380"/>
                <a:gd name="T40" fmla="*/ 318 w 394"/>
                <a:gd name="T41" fmla="*/ 112 h 380"/>
                <a:gd name="T42" fmla="*/ 228 w 394"/>
                <a:gd name="T43" fmla="*/ 112 h 380"/>
                <a:gd name="T44" fmla="*/ 196 w 394"/>
                <a:gd name="T45" fmla="*/ 124 h 380"/>
                <a:gd name="T46" fmla="*/ 228 w 394"/>
                <a:gd name="T47" fmla="*/ 138 h 380"/>
                <a:gd name="T48" fmla="*/ 242 w 394"/>
                <a:gd name="T49" fmla="*/ 174 h 380"/>
                <a:gd name="T50" fmla="*/ 256 w 394"/>
                <a:gd name="T51" fmla="*/ 210 h 380"/>
                <a:gd name="T52" fmla="*/ 264 w 394"/>
                <a:gd name="T53" fmla="*/ 314 h 380"/>
                <a:gd name="T54" fmla="*/ 232 w 394"/>
                <a:gd name="T55" fmla="*/ 342 h 380"/>
                <a:gd name="T56" fmla="*/ 278 w 394"/>
                <a:gd name="T57" fmla="*/ 362 h 380"/>
                <a:gd name="T58" fmla="*/ 338 w 394"/>
                <a:gd name="T59" fmla="*/ 260 h 380"/>
                <a:gd name="T60" fmla="*/ 366 w 394"/>
                <a:gd name="T61" fmla="*/ 284 h 380"/>
                <a:gd name="T62" fmla="*/ 394 w 394"/>
                <a:gd name="T63" fmla="*/ 198 h 380"/>
                <a:gd name="T64" fmla="*/ 192 w 394"/>
                <a:gd name="T65" fmla="*/ 380 h 380"/>
                <a:gd name="T66" fmla="*/ 236 w 394"/>
                <a:gd name="T67" fmla="*/ 320 h 380"/>
                <a:gd name="T68" fmla="*/ 244 w 394"/>
                <a:gd name="T69" fmla="*/ 232 h 380"/>
                <a:gd name="T70" fmla="*/ 154 w 394"/>
                <a:gd name="T71" fmla="*/ 218 h 380"/>
                <a:gd name="T72" fmla="*/ 140 w 394"/>
                <a:gd name="T73" fmla="*/ 232 h 380"/>
                <a:gd name="T74" fmla="*/ 148 w 394"/>
                <a:gd name="T75" fmla="*/ 320 h 380"/>
                <a:gd name="T76" fmla="*/ 192 w 394"/>
                <a:gd name="T77" fmla="*/ 380 h 380"/>
                <a:gd name="T78" fmla="*/ 242 w 394"/>
                <a:gd name="T79" fmla="*/ 64 h 380"/>
                <a:gd name="T80" fmla="*/ 274 w 394"/>
                <a:gd name="T81" fmla="*/ 92 h 380"/>
                <a:gd name="T82" fmla="*/ 308 w 394"/>
                <a:gd name="T83" fmla="*/ 84 h 380"/>
                <a:gd name="T84" fmla="*/ 330 w 394"/>
                <a:gd name="T85" fmla="*/ 46 h 380"/>
                <a:gd name="T86" fmla="*/ 314 w 394"/>
                <a:gd name="T87" fmla="*/ 12 h 380"/>
                <a:gd name="T88" fmla="*/ 284 w 394"/>
                <a:gd name="T89" fmla="*/ 0 h 380"/>
                <a:gd name="T90" fmla="*/ 250 w 394"/>
                <a:gd name="T91" fmla="*/ 14 h 380"/>
                <a:gd name="T92" fmla="*/ 238 w 394"/>
                <a:gd name="T93" fmla="*/ 46 h 380"/>
                <a:gd name="T94" fmla="*/ 214 w 394"/>
                <a:gd name="T95" fmla="*/ 196 h 380"/>
                <a:gd name="T96" fmla="*/ 222 w 394"/>
                <a:gd name="T97" fmla="*/ 168 h 380"/>
                <a:gd name="T98" fmla="*/ 192 w 394"/>
                <a:gd name="T99" fmla="*/ 142 h 380"/>
                <a:gd name="T100" fmla="*/ 164 w 394"/>
                <a:gd name="T101" fmla="*/ 162 h 380"/>
                <a:gd name="T102" fmla="*/ 164 w 394"/>
                <a:gd name="T103" fmla="*/ 186 h 380"/>
                <a:gd name="T104" fmla="*/ 192 w 394"/>
                <a:gd name="T105" fmla="*/ 204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94" h="380">
                  <a:moveTo>
                    <a:pt x="70" y="46"/>
                  </a:moveTo>
                  <a:lnTo>
                    <a:pt x="70" y="46"/>
                  </a:lnTo>
                  <a:lnTo>
                    <a:pt x="72" y="38"/>
                  </a:lnTo>
                  <a:lnTo>
                    <a:pt x="74" y="28"/>
                  </a:lnTo>
                  <a:lnTo>
                    <a:pt x="78" y="20"/>
                  </a:lnTo>
                  <a:lnTo>
                    <a:pt x="84" y="14"/>
                  </a:lnTo>
                  <a:lnTo>
                    <a:pt x="90" y="8"/>
                  </a:lnTo>
                  <a:lnTo>
                    <a:pt x="98" y="4"/>
                  </a:lnTo>
                  <a:lnTo>
                    <a:pt x="106" y="2"/>
                  </a:lnTo>
                  <a:lnTo>
                    <a:pt x="116" y="0"/>
                  </a:lnTo>
                  <a:lnTo>
                    <a:pt x="116" y="0"/>
                  </a:lnTo>
                  <a:lnTo>
                    <a:pt x="126" y="2"/>
                  </a:lnTo>
                  <a:lnTo>
                    <a:pt x="134" y="4"/>
                  </a:lnTo>
                  <a:lnTo>
                    <a:pt x="142" y="8"/>
                  </a:lnTo>
                  <a:lnTo>
                    <a:pt x="148" y="14"/>
                  </a:lnTo>
                  <a:lnTo>
                    <a:pt x="154" y="20"/>
                  </a:lnTo>
                  <a:lnTo>
                    <a:pt x="158" y="28"/>
                  </a:lnTo>
                  <a:lnTo>
                    <a:pt x="160" y="38"/>
                  </a:lnTo>
                  <a:lnTo>
                    <a:pt x="162" y="46"/>
                  </a:lnTo>
                  <a:lnTo>
                    <a:pt x="162" y="46"/>
                  </a:lnTo>
                  <a:lnTo>
                    <a:pt x="160" y="56"/>
                  </a:lnTo>
                  <a:lnTo>
                    <a:pt x="158" y="64"/>
                  </a:lnTo>
                  <a:lnTo>
                    <a:pt x="154" y="72"/>
                  </a:lnTo>
                  <a:lnTo>
                    <a:pt x="148" y="78"/>
                  </a:lnTo>
                  <a:lnTo>
                    <a:pt x="142" y="84"/>
                  </a:lnTo>
                  <a:lnTo>
                    <a:pt x="134" y="88"/>
                  </a:lnTo>
                  <a:lnTo>
                    <a:pt x="126" y="92"/>
                  </a:lnTo>
                  <a:lnTo>
                    <a:pt x="116" y="92"/>
                  </a:lnTo>
                  <a:lnTo>
                    <a:pt x="116" y="92"/>
                  </a:lnTo>
                  <a:lnTo>
                    <a:pt x="106" y="92"/>
                  </a:lnTo>
                  <a:lnTo>
                    <a:pt x="98" y="88"/>
                  </a:lnTo>
                  <a:lnTo>
                    <a:pt x="90" y="84"/>
                  </a:lnTo>
                  <a:lnTo>
                    <a:pt x="84" y="78"/>
                  </a:lnTo>
                  <a:lnTo>
                    <a:pt x="78" y="72"/>
                  </a:lnTo>
                  <a:lnTo>
                    <a:pt x="74" y="64"/>
                  </a:lnTo>
                  <a:lnTo>
                    <a:pt x="72" y="56"/>
                  </a:lnTo>
                  <a:lnTo>
                    <a:pt x="70" y="46"/>
                  </a:lnTo>
                  <a:lnTo>
                    <a:pt x="70" y="46"/>
                  </a:lnTo>
                  <a:close/>
                  <a:moveTo>
                    <a:pt x="120" y="308"/>
                  </a:moveTo>
                  <a:lnTo>
                    <a:pt x="120" y="232"/>
                  </a:lnTo>
                  <a:lnTo>
                    <a:pt x="120" y="232"/>
                  </a:lnTo>
                  <a:lnTo>
                    <a:pt x="122" y="220"/>
                  </a:lnTo>
                  <a:lnTo>
                    <a:pt x="128" y="210"/>
                  </a:lnTo>
                  <a:lnTo>
                    <a:pt x="136" y="202"/>
                  </a:lnTo>
                  <a:lnTo>
                    <a:pt x="148" y="198"/>
                  </a:lnTo>
                  <a:lnTo>
                    <a:pt x="148" y="198"/>
                  </a:lnTo>
                  <a:lnTo>
                    <a:pt x="144" y="186"/>
                  </a:lnTo>
                  <a:lnTo>
                    <a:pt x="142" y="174"/>
                  </a:lnTo>
                  <a:lnTo>
                    <a:pt x="142" y="174"/>
                  </a:lnTo>
                  <a:lnTo>
                    <a:pt x="142" y="164"/>
                  </a:lnTo>
                  <a:lnTo>
                    <a:pt x="146" y="154"/>
                  </a:lnTo>
                  <a:lnTo>
                    <a:pt x="150" y="146"/>
                  </a:lnTo>
                  <a:lnTo>
                    <a:pt x="156" y="140"/>
                  </a:lnTo>
                  <a:lnTo>
                    <a:pt x="162" y="132"/>
                  </a:lnTo>
                  <a:lnTo>
                    <a:pt x="170" y="128"/>
                  </a:lnTo>
                  <a:lnTo>
                    <a:pt x="178" y="124"/>
                  </a:lnTo>
                  <a:lnTo>
                    <a:pt x="188" y="124"/>
                  </a:lnTo>
                  <a:lnTo>
                    <a:pt x="188" y="124"/>
                  </a:lnTo>
                  <a:lnTo>
                    <a:pt x="182" y="118"/>
                  </a:lnTo>
                  <a:lnTo>
                    <a:pt x="176" y="114"/>
                  </a:lnTo>
                  <a:lnTo>
                    <a:pt x="168" y="112"/>
                  </a:lnTo>
                  <a:lnTo>
                    <a:pt x="160" y="112"/>
                  </a:lnTo>
                  <a:lnTo>
                    <a:pt x="116" y="112"/>
                  </a:lnTo>
                  <a:lnTo>
                    <a:pt x="72" y="112"/>
                  </a:lnTo>
                  <a:lnTo>
                    <a:pt x="72" y="112"/>
                  </a:lnTo>
                  <a:lnTo>
                    <a:pt x="64" y="112"/>
                  </a:lnTo>
                  <a:lnTo>
                    <a:pt x="56" y="114"/>
                  </a:lnTo>
                  <a:lnTo>
                    <a:pt x="50" y="118"/>
                  </a:lnTo>
                  <a:lnTo>
                    <a:pt x="44" y="124"/>
                  </a:lnTo>
                  <a:lnTo>
                    <a:pt x="38" y="130"/>
                  </a:lnTo>
                  <a:lnTo>
                    <a:pt x="34" y="136"/>
                  </a:lnTo>
                  <a:lnTo>
                    <a:pt x="30" y="144"/>
                  </a:lnTo>
                  <a:lnTo>
                    <a:pt x="28" y="152"/>
                  </a:lnTo>
                  <a:lnTo>
                    <a:pt x="0" y="244"/>
                  </a:lnTo>
                  <a:lnTo>
                    <a:pt x="0" y="244"/>
                  </a:lnTo>
                  <a:lnTo>
                    <a:pt x="12" y="270"/>
                  </a:lnTo>
                  <a:lnTo>
                    <a:pt x="26" y="296"/>
                  </a:lnTo>
                  <a:lnTo>
                    <a:pt x="60" y="188"/>
                  </a:lnTo>
                  <a:lnTo>
                    <a:pt x="76" y="188"/>
                  </a:lnTo>
                  <a:lnTo>
                    <a:pt x="46" y="318"/>
                  </a:lnTo>
                  <a:lnTo>
                    <a:pt x="46" y="318"/>
                  </a:lnTo>
                  <a:lnTo>
                    <a:pt x="70" y="338"/>
                  </a:lnTo>
                  <a:lnTo>
                    <a:pt x="94" y="356"/>
                  </a:lnTo>
                  <a:lnTo>
                    <a:pt x="122" y="368"/>
                  </a:lnTo>
                  <a:lnTo>
                    <a:pt x="152" y="376"/>
                  </a:lnTo>
                  <a:lnTo>
                    <a:pt x="152" y="342"/>
                  </a:lnTo>
                  <a:lnTo>
                    <a:pt x="152" y="342"/>
                  </a:lnTo>
                  <a:lnTo>
                    <a:pt x="146" y="340"/>
                  </a:lnTo>
                  <a:lnTo>
                    <a:pt x="140" y="338"/>
                  </a:lnTo>
                  <a:lnTo>
                    <a:pt x="130" y="332"/>
                  </a:lnTo>
                  <a:lnTo>
                    <a:pt x="122" y="320"/>
                  </a:lnTo>
                  <a:lnTo>
                    <a:pt x="120" y="314"/>
                  </a:lnTo>
                  <a:lnTo>
                    <a:pt x="120" y="308"/>
                  </a:lnTo>
                  <a:lnTo>
                    <a:pt x="120" y="308"/>
                  </a:lnTo>
                  <a:close/>
                  <a:moveTo>
                    <a:pt x="390" y="154"/>
                  </a:moveTo>
                  <a:lnTo>
                    <a:pt x="390" y="154"/>
                  </a:lnTo>
                  <a:lnTo>
                    <a:pt x="388" y="146"/>
                  </a:lnTo>
                  <a:lnTo>
                    <a:pt x="384" y="138"/>
                  </a:lnTo>
                  <a:lnTo>
                    <a:pt x="378" y="130"/>
                  </a:lnTo>
                  <a:lnTo>
                    <a:pt x="372" y="124"/>
                  </a:lnTo>
                  <a:lnTo>
                    <a:pt x="366" y="118"/>
                  </a:lnTo>
                  <a:lnTo>
                    <a:pt x="358" y="116"/>
                  </a:lnTo>
                  <a:lnTo>
                    <a:pt x="348" y="112"/>
                  </a:lnTo>
                  <a:lnTo>
                    <a:pt x="340" y="112"/>
                  </a:lnTo>
                  <a:lnTo>
                    <a:pt x="318" y="112"/>
                  </a:lnTo>
                  <a:lnTo>
                    <a:pt x="310" y="112"/>
                  </a:lnTo>
                  <a:lnTo>
                    <a:pt x="284" y="148"/>
                  </a:lnTo>
                  <a:lnTo>
                    <a:pt x="256" y="112"/>
                  </a:lnTo>
                  <a:lnTo>
                    <a:pt x="250" y="112"/>
                  </a:lnTo>
                  <a:lnTo>
                    <a:pt x="228" y="112"/>
                  </a:lnTo>
                  <a:lnTo>
                    <a:pt x="228" y="112"/>
                  </a:lnTo>
                  <a:lnTo>
                    <a:pt x="218" y="112"/>
                  </a:lnTo>
                  <a:lnTo>
                    <a:pt x="210" y="114"/>
                  </a:lnTo>
                  <a:lnTo>
                    <a:pt x="202" y="118"/>
                  </a:lnTo>
                  <a:lnTo>
                    <a:pt x="196" y="124"/>
                  </a:lnTo>
                  <a:lnTo>
                    <a:pt x="196" y="124"/>
                  </a:lnTo>
                  <a:lnTo>
                    <a:pt x="204" y="124"/>
                  </a:lnTo>
                  <a:lnTo>
                    <a:pt x="214" y="128"/>
                  </a:lnTo>
                  <a:lnTo>
                    <a:pt x="222" y="132"/>
                  </a:lnTo>
                  <a:lnTo>
                    <a:pt x="228" y="138"/>
                  </a:lnTo>
                  <a:lnTo>
                    <a:pt x="234" y="146"/>
                  </a:lnTo>
                  <a:lnTo>
                    <a:pt x="238" y="154"/>
                  </a:lnTo>
                  <a:lnTo>
                    <a:pt x="242" y="164"/>
                  </a:lnTo>
                  <a:lnTo>
                    <a:pt x="242" y="174"/>
                  </a:lnTo>
                  <a:lnTo>
                    <a:pt x="242" y="174"/>
                  </a:lnTo>
                  <a:lnTo>
                    <a:pt x="240" y="186"/>
                  </a:lnTo>
                  <a:lnTo>
                    <a:pt x="236" y="198"/>
                  </a:lnTo>
                  <a:lnTo>
                    <a:pt x="236" y="198"/>
                  </a:lnTo>
                  <a:lnTo>
                    <a:pt x="248" y="202"/>
                  </a:lnTo>
                  <a:lnTo>
                    <a:pt x="256" y="210"/>
                  </a:lnTo>
                  <a:lnTo>
                    <a:pt x="262" y="220"/>
                  </a:lnTo>
                  <a:lnTo>
                    <a:pt x="264" y="232"/>
                  </a:lnTo>
                  <a:lnTo>
                    <a:pt x="264" y="308"/>
                  </a:lnTo>
                  <a:lnTo>
                    <a:pt x="264" y="308"/>
                  </a:lnTo>
                  <a:lnTo>
                    <a:pt x="264" y="314"/>
                  </a:lnTo>
                  <a:lnTo>
                    <a:pt x="262" y="320"/>
                  </a:lnTo>
                  <a:lnTo>
                    <a:pt x="254" y="332"/>
                  </a:lnTo>
                  <a:lnTo>
                    <a:pt x="244" y="338"/>
                  </a:lnTo>
                  <a:lnTo>
                    <a:pt x="238" y="340"/>
                  </a:lnTo>
                  <a:lnTo>
                    <a:pt x="232" y="342"/>
                  </a:lnTo>
                  <a:lnTo>
                    <a:pt x="232" y="376"/>
                  </a:lnTo>
                  <a:lnTo>
                    <a:pt x="232" y="376"/>
                  </a:lnTo>
                  <a:lnTo>
                    <a:pt x="248" y="372"/>
                  </a:lnTo>
                  <a:lnTo>
                    <a:pt x="262" y="368"/>
                  </a:lnTo>
                  <a:lnTo>
                    <a:pt x="278" y="362"/>
                  </a:lnTo>
                  <a:lnTo>
                    <a:pt x="292" y="354"/>
                  </a:lnTo>
                  <a:lnTo>
                    <a:pt x="306" y="346"/>
                  </a:lnTo>
                  <a:lnTo>
                    <a:pt x="318" y="336"/>
                  </a:lnTo>
                  <a:lnTo>
                    <a:pt x="340" y="316"/>
                  </a:lnTo>
                  <a:lnTo>
                    <a:pt x="338" y="260"/>
                  </a:lnTo>
                  <a:lnTo>
                    <a:pt x="338" y="192"/>
                  </a:lnTo>
                  <a:lnTo>
                    <a:pt x="350" y="192"/>
                  </a:lnTo>
                  <a:lnTo>
                    <a:pt x="350" y="192"/>
                  </a:lnTo>
                  <a:lnTo>
                    <a:pt x="354" y="192"/>
                  </a:lnTo>
                  <a:lnTo>
                    <a:pt x="366" y="284"/>
                  </a:lnTo>
                  <a:lnTo>
                    <a:pt x="366" y="284"/>
                  </a:lnTo>
                  <a:lnTo>
                    <a:pt x="376" y="264"/>
                  </a:lnTo>
                  <a:lnTo>
                    <a:pt x="384" y="244"/>
                  </a:lnTo>
                  <a:lnTo>
                    <a:pt x="390" y="222"/>
                  </a:lnTo>
                  <a:lnTo>
                    <a:pt x="394" y="198"/>
                  </a:lnTo>
                  <a:lnTo>
                    <a:pt x="394" y="198"/>
                  </a:lnTo>
                  <a:lnTo>
                    <a:pt x="390" y="154"/>
                  </a:lnTo>
                  <a:lnTo>
                    <a:pt x="390" y="154"/>
                  </a:lnTo>
                  <a:close/>
                  <a:moveTo>
                    <a:pt x="192" y="380"/>
                  </a:moveTo>
                  <a:lnTo>
                    <a:pt x="192" y="380"/>
                  </a:lnTo>
                  <a:lnTo>
                    <a:pt x="212" y="380"/>
                  </a:lnTo>
                  <a:lnTo>
                    <a:pt x="212" y="322"/>
                  </a:lnTo>
                  <a:lnTo>
                    <a:pt x="230" y="322"/>
                  </a:lnTo>
                  <a:lnTo>
                    <a:pt x="230" y="322"/>
                  </a:lnTo>
                  <a:lnTo>
                    <a:pt x="236" y="320"/>
                  </a:lnTo>
                  <a:lnTo>
                    <a:pt x="240" y="318"/>
                  </a:lnTo>
                  <a:lnTo>
                    <a:pt x="242" y="314"/>
                  </a:lnTo>
                  <a:lnTo>
                    <a:pt x="244" y="308"/>
                  </a:lnTo>
                  <a:lnTo>
                    <a:pt x="244" y="232"/>
                  </a:lnTo>
                  <a:lnTo>
                    <a:pt x="244" y="232"/>
                  </a:lnTo>
                  <a:lnTo>
                    <a:pt x="242" y="226"/>
                  </a:lnTo>
                  <a:lnTo>
                    <a:pt x="240" y="222"/>
                  </a:lnTo>
                  <a:lnTo>
                    <a:pt x="236" y="218"/>
                  </a:lnTo>
                  <a:lnTo>
                    <a:pt x="230" y="218"/>
                  </a:lnTo>
                  <a:lnTo>
                    <a:pt x="154" y="218"/>
                  </a:lnTo>
                  <a:lnTo>
                    <a:pt x="154" y="218"/>
                  </a:lnTo>
                  <a:lnTo>
                    <a:pt x="148" y="218"/>
                  </a:lnTo>
                  <a:lnTo>
                    <a:pt x="144" y="222"/>
                  </a:lnTo>
                  <a:lnTo>
                    <a:pt x="142" y="226"/>
                  </a:lnTo>
                  <a:lnTo>
                    <a:pt x="140" y="232"/>
                  </a:lnTo>
                  <a:lnTo>
                    <a:pt x="140" y="308"/>
                  </a:lnTo>
                  <a:lnTo>
                    <a:pt x="140" y="308"/>
                  </a:lnTo>
                  <a:lnTo>
                    <a:pt x="142" y="314"/>
                  </a:lnTo>
                  <a:lnTo>
                    <a:pt x="144" y="318"/>
                  </a:lnTo>
                  <a:lnTo>
                    <a:pt x="148" y="320"/>
                  </a:lnTo>
                  <a:lnTo>
                    <a:pt x="154" y="322"/>
                  </a:lnTo>
                  <a:lnTo>
                    <a:pt x="172" y="322"/>
                  </a:lnTo>
                  <a:lnTo>
                    <a:pt x="172" y="380"/>
                  </a:lnTo>
                  <a:lnTo>
                    <a:pt x="172" y="380"/>
                  </a:lnTo>
                  <a:lnTo>
                    <a:pt x="192" y="380"/>
                  </a:lnTo>
                  <a:lnTo>
                    <a:pt x="192" y="380"/>
                  </a:lnTo>
                  <a:close/>
                  <a:moveTo>
                    <a:pt x="238" y="46"/>
                  </a:moveTo>
                  <a:lnTo>
                    <a:pt x="238" y="46"/>
                  </a:lnTo>
                  <a:lnTo>
                    <a:pt x="238" y="56"/>
                  </a:lnTo>
                  <a:lnTo>
                    <a:pt x="242" y="64"/>
                  </a:lnTo>
                  <a:lnTo>
                    <a:pt x="246" y="72"/>
                  </a:lnTo>
                  <a:lnTo>
                    <a:pt x="250" y="78"/>
                  </a:lnTo>
                  <a:lnTo>
                    <a:pt x="258" y="84"/>
                  </a:lnTo>
                  <a:lnTo>
                    <a:pt x="266" y="88"/>
                  </a:lnTo>
                  <a:lnTo>
                    <a:pt x="274" y="92"/>
                  </a:lnTo>
                  <a:lnTo>
                    <a:pt x="284" y="92"/>
                  </a:lnTo>
                  <a:lnTo>
                    <a:pt x="284" y="92"/>
                  </a:lnTo>
                  <a:lnTo>
                    <a:pt x="292" y="92"/>
                  </a:lnTo>
                  <a:lnTo>
                    <a:pt x="302" y="88"/>
                  </a:lnTo>
                  <a:lnTo>
                    <a:pt x="308" y="84"/>
                  </a:lnTo>
                  <a:lnTo>
                    <a:pt x="316" y="78"/>
                  </a:lnTo>
                  <a:lnTo>
                    <a:pt x="322" y="72"/>
                  </a:lnTo>
                  <a:lnTo>
                    <a:pt x="326" y="64"/>
                  </a:lnTo>
                  <a:lnTo>
                    <a:pt x="328" y="56"/>
                  </a:lnTo>
                  <a:lnTo>
                    <a:pt x="330" y="46"/>
                  </a:lnTo>
                  <a:lnTo>
                    <a:pt x="330" y="46"/>
                  </a:lnTo>
                  <a:lnTo>
                    <a:pt x="328" y="36"/>
                  </a:lnTo>
                  <a:lnTo>
                    <a:pt x="324" y="28"/>
                  </a:lnTo>
                  <a:lnTo>
                    <a:pt x="320" y="20"/>
                  </a:lnTo>
                  <a:lnTo>
                    <a:pt x="314" y="12"/>
                  </a:lnTo>
                  <a:lnTo>
                    <a:pt x="314" y="12"/>
                  </a:lnTo>
                  <a:lnTo>
                    <a:pt x="306" y="6"/>
                  </a:lnTo>
                  <a:lnTo>
                    <a:pt x="306" y="6"/>
                  </a:lnTo>
                  <a:lnTo>
                    <a:pt x="294" y="2"/>
                  </a:lnTo>
                  <a:lnTo>
                    <a:pt x="284" y="0"/>
                  </a:lnTo>
                  <a:lnTo>
                    <a:pt x="284" y="0"/>
                  </a:lnTo>
                  <a:lnTo>
                    <a:pt x="274" y="2"/>
                  </a:lnTo>
                  <a:lnTo>
                    <a:pt x="266" y="4"/>
                  </a:lnTo>
                  <a:lnTo>
                    <a:pt x="258" y="8"/>
                  </a:lnTo>
                  <a:lnTo>
                    <a:pt x="250" y="14"/>
                  </a:lnTo>
                  <a:lnTo>
                    <a:pt x="246" y="20"/>
                  </a:lnTo>
                  <a:lnTo>
                    <a:pt x="242" y="28"/>
                  </a:lnTo>
                  <a:lnTo>
                    <a:pt x="238" y="38"/>
                  </a:lnTo>
                  <a:lnTo>
                    <a:pt x="238" y="46"/>
                  </a:lnTo>
                  <a:lnTo>
                    <a:pt x="238" y="46"/>
                  </a:lnTo>
                  <a:close/>
                  <a:moveTo>
                    <a:pt x="192" y="204"/>
                  </a:moveTo>
                  <a:lnTo>
                    <a:pt x="192" y="204"/>
                  </a:lnTo>
                  <a:lnTo>
                    <a:pt x="198" y="204"/>
                  </a:lnTo>
                  <a:lnTo>
                    <a:pt x="204" y="202"/>
                  </a:lnTo>
                  <a:lnTo>
                    <a:pt x="214" y="196"/>
                  </a:lnTo>
                  <a:lnTo>
                    <a:pt x="220" y="186"/>
                  </a:lnTo>
                  <a:lnTo>
                    <a:pt x="222" y="180"/>
                  </a:lnTo>
                  <a:lnTo>
                    <a:pt x="222" y="174"/>
                  </a:lnTo>
                  <a:lnTo>
                    <a:pt x="222" y="174"/>
                  </a:lnTo>
                  <a:lnTo>
                    <a:pt x="222" y="168"/>
                  </a:lnTo>
                  <a:lnTo>
                    <a:pt x="220" y="162"/>
                  </a:lnTo>
                  <a:lnTo>
                    <a:pt x="214" y="152"/>
                  </a:lnTo>
                  <a:lnTo>
                    <a:pt x="204" y="146"/>
                  </a:lnTo>
                  <a:lnTo>
                    <a:pt x="198" y="144"/>
                  </a:lnTo>
                  <a:lnTo>
                    <a:pt x="192" y="142"/>
                  </a:lnTo>
                  <a:lnTo>
                    <a:pt x="192" y="142"/>
                  </a:lnTo>
                  <a:lnTo>
                    <a:pt x="186" y="144"/>
                  </a:lnTo>
                  <a:lnTo>
                    <a:pt x="180" y="146"/>
                  </a:lnTo>
                  <a:lnTo>
                    <a:pt x="170" y="152"/>
                  </a:lnTo>
                  <a:lnTo>
                    <a:pt x="164" y="162"/>
                  </a:lnTo>
                  <a:lnTo>
                    <a:pt x="162" y="168"/>
                  </a:lnTo>
                  <a:lnTo>
                    <a:pt x="162" y="174"/>
                  </a:lnTo>
                  <a:lnTo>
                    <a:pt x="162" y="174"/>
                  </a:lnTo>
                  <a:lnTo>
                    <a:pt x="162" y="180"/>
                  </a:lnTo>
                  <a:lnTo>
                    <a:pt x="164" y="186"/>
                  </a:lnTo>
                  <a:lnTo>
                    <a:pt x="170" y="196"/>
                  </a:lnTo>
                  <a:lnTo>
                    <a:pt x="180" y="202"/>
                  </a:lnTo>
                  <a:lnTo>
                    <a:pt x="186" y="204"/>
                  </a:lnTo>
                  <a:lnTo>
                    <a:pt x="192" y="204"/>
                  </a:lnTo>
                  <a:lnTo>
                    <a:pt x="192" y="204"/>
                  </a:lnTo>
                  <a:close/>
                </a:path>
              </a:pathLst>
            </a:custGeom>
            <a:solidFill>
              <a:schemeClr val="bg1"/>
            </a:solidFill>
            <a:ln w="9525">
              <a:noFill/>
              <a:round/>
              <a:headEnd/>
              <a:tailEnd/>
            </a:ln>
            <a:extLst/>
          </p:spPr>
          <p:txBody>
            <a:bodyPr/>
            <a:lstStyle/>
            <a:p>
              <a:pPr>
                <a:defRPr/>
              </a:pPr>
              <a:endParaRPr lang="en-GB" sz="1600">
                <a:solidFill>
                  <a:prstClr val="black"/>
                </a:solidFill>
                <a:latin typeface="Arial" panose="020B0604020202020204" pitchFamily="34" charset="0"/>
                <a:cs typeface="Arial" panose="020B0604020202020204" pitchFamily="34" charset="0"/>
              </a:endParaRPr>
            </a:p>
          </p:txBody>
        </p:sp>
      </p:grpSp>
      <p:grpSp>
        <p:nvGrpSpPr>
          <p:cNvPr id="18" name="Group 17"/>
          <p:cNvGrpSpPr/>
          <p:nvPr/>
        </p:nvGrpSpPr>
        <p:grpSpPr>
          <a:xfrm>
            <a:off x="416962" y="4383435"/>
            <a:ext cx="467096" cy="457028"/>
            <a:chOff x="7173979" y="3781158"/>
            <a:chExt cx="612775" cy="612775"/>
          </a:xfrm>
          <a:solidFill>
            <a:schemeClr val="accent1">
              <a:lumMod val="60000"/>
              <a:lumOff val="40000"/>
            </a:schemeClr>
          </a:solidFill>
        </p:grpSpPr>
        <p:sp>
          <p:nvSpPr>
            <p:cNvPr id="19" name="Oval 18"/>
            <p:cNvSpPr/>
            <p:nvPr/>
          </p:nvSpPr>
          <p:spPr bwMode="ltGray">
            <a:xfrm>
              <a:off x="7173979" y="3781158"/>
              <a:ext cx="612775" cy="612775"/>
            </a:xfrm>
            <a:prstGeom prst="ellipse">
              <a:avLst/>
            </a:prstGeom>
            <a:solidFill>
              <a:srgbClr val="0072C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err="1">
                <a:solidFill>
                  <a:prstClr val="white"/>
                </a:solidFill>
                <a:latin typeface="Arial" panose="020B0604020202020204" pitchFamily="34" charset="0"/>
                <a:cs typeface="Arial" panose="020B0604020202020204" pitchFamily="34" charset="0"/>
              </a:endParaRPr>
            </a:p>
          </p:txBody>
        </p:sp>
        <p:grpSp>
          <p:nvGrpSpPr>
            <p:cNvPr id="20" name="Group 19"/>
            <p:cNvGrpSpPr/>
            <p:nvPr/>
          </p:nvGrpSpPr>
          <p:grpSpPr>
            <a:xfrm>
              <a:off x="7290100" y="3891111"/>
              <a:ext cx="410013" cy="410013"/>
              <a:chOff x="6498828" y="3206229"/>
              <a:chExt cx="1776390" cy="1776390"/>
            </a:xfrm>
            <a:grpFill/>
          </p:grpSpPr>
          <p:sp>
            <p:nvSpPr>
              <p:cNvPr id="21" name="AutoShape 4"/>
              <p:cNvSpPr>
                <a:spLocks noChangeAspect="1" noChangeArrowheads="1" noTextEdit="1"/>
              </p:cNvSpPr>
              <p:nvPr/>
            </p:nvSpPr>
            <p:spPr bwMode="auto">
              <a:xfrm>
                <a:off x="6498828" y="3206229"/>
                <a:ext cx="1776390" cy="1776390"/>
              </a:xfrm>
              <a:prstGeom prst="rect">
                <a:avLst/>
              </a:prstGeom>
              <a:solidFill>
                <a:srgbClr val="0072C6"/>
              </a:solidFill>
              <a:ln w="9525">
                <a:noFill/>
                <a:miter lim="800000"/>
                <a:headEnd/>
                <a:tailEnd/>
              </a:ln>
              <a:extLst/>
            </p:spPr>
            <p:txBody>
              <a:bodyPr/>
              <a:lstStyle/>
              <a:p>
                <a:pPr>
                  <a:defRPr/>
                </a:pPr>
                <a:endParaRPr lang="en-GB" sz="1600">
                  <a:solidFill>
                    <a:prstClr val="black"/>
                  </a:solidFill>
                  <a:latin typeface="Arial" panose="020B0604020202020204" pitchFamily="34" charset="0"/>
                  <a:cs typeface="Arial" panose="020B0604020202020204" pitchFamily="34" charset="0"/>
                </a:endParaRPr>
              </a:p>
            </p:txBody>
          </p:sp>
          <p:sp>
            <p:nvSpPr>
              <p:cNvPr id="22" name="Freeform 8"/>
              <p:cNvSpPr>
                <a:spLocks/>
              </p:cNvSpPr>
              <p:nvPr/>
            </p:nvSpPr>
            <p:spPr bwMode="auto">
              <a:xfrm>
                <a:off x="6656814" y="3206229"/>
                <a:ext cx="1333257" cy="1776390"/>
              </a:xfrm>
              <a:custGeom>
                <a:avLst/>
                <a:gdLst>
                  <a:gd name="T0" fmla="*/ 590 w 690"/>
                  <a:gd name="T1" fmla="*/ 0 h 922"/>
                  <a:gd name="T2" fmla="*/ 71 w 690"/>
                  <a:gd name="T3" fmla="*/ 0 h 922"/>
                  <a:gd name="T4" fmla="*/ 86 w 690"/>
                  <a:gd name="T5" fmla="*/ 39 h 922"/>
                  <a:gd name="T6" fmla="*/ 100 w 690"/>
                  <a:gd name="T7" fmla="*/ 84 h 922"/>
                  <a:gd name="T8" fmla="*/ 112 w 690"/>
                  <a:gd name="T9" fmla="*/ 134 h 922"/>
                  <a:gd name="T10" fmla="*/ 120 w 690"/>
                  <a:gd name="T11" fmla="*/ 188 h 922"/>
                  <a:gd name="T12" fmla="*/ 122 w 690"/>
                  <a:gd name="T13" fmla="*/ 245 h 922"/>
                  <a:gd name="T14" fmla="*/ 118 w 690"/>
                  <a:gd name="T15" fmla="*/ 305 h 922"/>
                  <a:gd name="T16" fmla="*/ 105 w 690"/>
                  <a:gd name="T17" fmla="*/ 369 h 922"/>
                  <a:gd name="T18" fmla="*/ 81 w 690"/>
                  <a:gd name="T19" fmla="*/ 432 h 922"/>
                  <a:gd name="T20" fmla="*/ 53 w 690"/>
                  <a:gd name="T21" fmla="*/ 497 h 922"/>
                  <a:gd name="T22" fmla="*/ 28 w 690"/>
                  <a:gd name="T23" fmla="*/ 561 h 922"/>
                  <a:gd name="T24" fmla="*/ 10 w 690"/>
                  <a:gd name="T25" fmla="*/ 626 h 922"/>
                  <a:gd name="T26" fmla="*/ 0 w 690"/>
                  <a:gd name="T27" fmla="*/ 689 h 922"/>
                  <a:gd name="T28" fmla="*/ 1 w 690"/>
                  <a:gd name="T29" fmla="*/ 751 h 922"/>
                  <a:gd name="T30" fmla="*/ 16 w 690"/>
                  <a:gd name="T31" fmla="*/ 811 h 922"/>
                  <a:gd name="T32" fmla="*/ 45 w 690"/>
                  <a:gd name="T33" fmla="*/ 869 h 922"/>
                  <a:gd name="T34" fmla="*/ 92 w 690"/>
                  <a:gd name="T35" fmla="*/ 922 h 922"/>
                  <a:gd name="T36" fmla="*/ 489 w 690"/>
                  <a:gd name="T37" fmla="*/ 922 h 922"/>
                  <a:gd name="T38" fmla="*/ 507 w 690"/>
                  <a:gd name="T39" fmla="*/ 912 h 922"/>
                  <a:gd name="T40" fmla="*/ 526 w 690"/>
                  <a:gd name="T41" fmla="*/ 899 h 922"/>
                  <a:gd name="T42" fmla="*/ 545 w 690"/>
                  <a:gd name="T43" fmla="*/ 884 h 922"/>
                  <a:gd name="T44" fmla="*/ 564 w 690"/>
                  <a:gd name="T45" fmla="*/ 867 h 922"/>
                  <a:gd name="T46" fmla="*/ 581 w 690"/>
                  <a:gd name="T47" fmla="*/ 847 h 922"/>
                  <a:gd name="T48" fmla="*/ 599 w 690"/>
                  <a:gd name="T49" fmla="*/ 826 h 922"/>
                  <a:gd name="T50" fmla="*/ 615 w 690"/>
                  <a:gd name="T51" fmla="*/ 803 h 922"/>
                  <a:gd name="T52" fmla="*/ 630 w 690"/>
                  <a:gd name="T53" fmla="*/ 778 h 922"/>
                  <a:gd name="T54" fmla="*/ 645 w 690"/>
                  <a:gd name="T55" fmla="*/ 753 h 922"/>
                  <a:gd name="T56" fmla="*/ 658 w 690"/>
                  <a:gd name="T57" fmla="*/ 725 h 922"/>
                  <a:gd name="T58" fmla="*/ 668 w 690"/>
                  <a:gd name="T59" fmla="*/ 696 h 922"/>
                  <a:gd name="T60" fmla="*/ 678 w 690"/>
                  <a:gd name="T61" fmla="*/ 667 h 922"/>
                  <a:gd name="T62" fmla="*/ 685 w 690"/>
                  <a:gd name="T63" fmla="*/ 636 h 922"/>
                  <a:gd name="T64" fmla="*/ 688 w 690"/>
                  <a:gd name="T65" fmla="*/ 606 h 922"/>
                  <a:gd name="T66" fmla="*/ 690 w 690"/>
                  <a:gd name="T67" fmla="*/ 574 h 922"/>
                  <a:gd name="T68" fmla="*/ 689 w 690"/>
                  <a:gd name="T69" fmla="*/ 543 h 922"/>
                  <a:gd name="T70" fmla="*/ 679 w 690"/>
                  <a:gd name="T71" fmla="*/ 482 h 922"/>
                  <a:gd name="T72" fmla="*/ 662 w 690"/>
                  <a:gd name="T73" fmla="*/ 428 h 922"/>
                  <a:gd name="T74" fmla="*/ 640 w 690"/>
                  <a:gd name="T75" fmla="*/ 378 h 922"/>
                  <a:gd name="T76" fmla="*/ 615 w 690"/>
                  <a:gd name="T77" fmla="*/ 334 h 922"/>
                  <a:gd name="T78" fmla="*/ 592 w 690"/>
                  <a:gd name="T79" fmla="*/ 296 h 922"/>
                  <a:gd name="T80" fmla="*/ 574 w 690"/>
                  <a:gd name="T81" fmla="*/ 262 h 922"/>
                  <a:gd name="T82" fmla="*/ 561 w 690"/>
                  <a:gd name="T83" fmla="*/ 232 h 922"/>
                  <a:gd name="T84" fmla="*/ 558 w 690"/>
                  <a:gd name="T85" fmla="*/ 205 h 922"/>
                  <a:gd name="T86" fmla="*/ 612 w 690"/>
                  <a:gd name="T87" fmla="*/ 176 h 922"/>
                  <a:gd name="T88" fmla="*/ 643 w 690"/>
                  <a:gd name="T89" fmla="*/ 144 h 922"/>
                  <a:gd name="T90" fmla="*/ 655 w 690"/>
                  <a:gd name="T91" fmla="*/ 112 h 922"/>
                  <a:gd name="T92" fmla="*/ 653 w 690"/>
                  <a:gd name="T93" fmla="*/ 81 h 922"/>
                  <a:gd name="T94" fmla="*/ 642 w 690"/>
                  <a:gd name="T95" fmla="*/ 52 h 922"/>
                  <a:gd name="T96" fmla="*/ 625 w 690"/>
                  <a:gd name="T97" fmla="*/ 28 h 922"/>
                  <a:gd name="T98" fmla="*/ 606 w 690"/>
                  <a:gd name="T99" fmla="*/ 10 h 922"/>
                  <a:gd name="T100" fmla="*/ 590 w 690"/>
                  <a:gd name="T101" fmla="*/ 0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90" h="922">
                    <a:moveTo>
                      <a:pt x="590" y="0"/>
                    </a:moveTo>
                    <a:lnTo>
                      <a:pt x="71" y="0"/>
                    </a:lnTo>
                    <a:lnTo>
                      <a:pt x="86" y="39"/>
                    </a:lnTo>
                    <a:lnTo>
                      <a:pt x="100" y="84"/>
                    </a:lnTo>
                    <a:lnTo>
                      <a:pt x="112" y="134"/>
                    </a:lnTo>
                    <a:lnTo>
                      <a:pt x="120" y="188"/>
                    </a:lnTo>
                    <a:lnTo>
                      <a:pt x="122" y="245"/>
                    </a:lnTo>
                    <a:lnTo>
                      <a:pt x="118" y="305"/>
                    </a:lnTo>
                    <a:lnTo>
                      <a:pt x="105" y="369"/>
                    </a:lnTo>
                    <a:lnTo>
                      <a:pt x="81" y="432"/>
                    </a:lnTo>
                    <a:lnTo>
                      <a:pt x="53" y="497"/>
                    </a:lnTo>
                    <a:lnTo>
                      <a:pt x="28" y="561"/>
                    </a:lnTo>
                    <a:lnTo>
                      <a:pt x="10" y="626"/>
                    </a:lnTo>
                    <a:lnTo>
                      <a:pt x="0" y="689"/>
                    </a:lnTo>
                    <a:lnTo>
                      <a:pt x="1" y="751"/>
                    </a:lnTo>
                    <a:lnTo>
                      <a:pt x="16" y="811"/>
                    </a:lnTo>
                    <a:lnTo>
                      <a:pt x="45" y="869"/>
                    </a:lnTo>
                    <a:lnTo>
                      <a:pt x="92" y="922"/>
                    </a:lnTo>
                    <a:lnTo>
                      <a:pt x="489" y="922"/>
                    </a:lnTo>
                    <a:lnTo>
                      <a:pt x="507" y="912"/>
                    </a:lnTo>
                    <a:lnTo>
                      <a:pt x="526" y="899"/>
                    </a:lnTo>
                    <a:lnTo>
                      <a:pt x="545" y="884"/>
                    </a:lnTo>
                    <a:lnTo>
                      <a:pt x="564" y="867"/>
                    </a:lnTo>
                    <a:lnTo>
                      <a:pt x="581" y="847"/>
                    </a:lnTo>
                    <a:lnTo>
                      <a:pt x="599" y="826"/>
                    </a:lnTo>
                    <a:lnTo>
                      <a:pt x="615" y="803"/>
                    </a:lnTo>
                    <a:lnTo>
                      <a:pt x="630" y="778"/>
                    </a:lnTo>
                    <a:lnTo>
                      <a:pt x="645" y="753"/>
                    </a:lnTo>
                    <a:lnTo>
                      <a:pt x="658" y="725"/>
                    </a:lnTo>
                    <a:lnTo>
                      <a:pt x="668" y="696"/>
                    </a:lnTo>
                    <a:lnTo>
                      <a:pt x="678" y="667"/>
                    </a:lnTo>
                    <a:lnTo>
                      <a:pt x="685" y="636"/>
                    </a:lnTo>
                    <a:lnTo>
                      <a:pt x="688" y="606"/>
                    </a:lnTo>
                    <a:lnTo>
                      <a:pt x="690" y="574"/>
                    </a:lnTo>
                    <a:lnTo>
                      <a:pt x="689" y="543"/>
                    </a:lnTo>
                    <a:lnTo>
                      <a:pt x="679" y="482"/>
                    </a:lnTo>
                    <a:lnTo>
                      <a:pt x="662" y="428"/>
                    </a:lnTo>
                    <a:lnTo>
                      <a:pt x="640" y="378"/>
                    </a:lnTo>
                    <a:lnTo>
                      <a:pt x="615" y="334"/>
                    </a:lnTo>
                    <a:lnTo>
                      <a:pt x="592" y="296"/>
                    </a:lnTo>
                    <a:lnTo>
                      <a:pt x="574" y="262"/>
                    </a:lnTo>
                    <a:lnTo>
                      <a:pt x="561" y="232"/>
                    </a:lnTo>
                    <a:lnTo>
                      <a:pt x="558" y="205"/>
                    </a:lnTo>
                    <a:lnTo>
                      <a:pt x="612" y="176"/>
                    </a:lnTo>
                    <a:lnTo>
                      <a:pt x="643" y="144"/>
                    </a:lnTo>
                    <a:lnTo>
                      <a:pt x="655" y="112"/>
                    </a:lnTo>
                    <a:lnTo>
                      <a:pt x="653" y="81"/>
                    </a:lnTo>
                    <a:lnTo>
                      <a:pt x="642" y="52"/>
                    </a:lnTo>
                    <a:lnTo>
                      <a:pt x="625" y="28"/>
                    </a:lnTo>
                    <a:lnTo>
                      <a:pt x="606" y="10"/>
                    </a:lnTo>
                    <a:lnTo>
                      <a:pt x="590" y="0"/>
                    </a:lnTo>
                    <a:close/>
                  </a:path>
                </a:pathLst>
              </a:custGeom>
              <a:solidFill>
                <a:schemeClr val="bg1"/>
              </a:solidFill>
              <a:ln w="9525">
                <a:noFill/>
                <a:round/>
                <a:headEnd/>
                <a:tailEnd/>
              </a:ln>
              <a:extLst/>
            </p:spPr>
            <p:txBody>
              <a:bodyPr/>
              <a:lstStyle/>
              <a:p>
                <a:pPr>
                  <a:defRPr/>
                </a:pPr>
                <a:endParaRPr lang="en-GB" sz="1600">
                  <a:solidFill>
                    <a:prstClr val="black"/>
                  </a:solidFill>
                  <a:latin typeface="Arial" panose="020B0604020202020204" pitchFamily="34" charset="0"/>
                  <a:cs typeface="Arial" panose="020B0604020202020204" pitchFamily="34" charset="0"/>
                </a:endParaRPr>
              </a:p>
            </p:txBody>
          </p:sp>
          <p:sp>
            <p:nvSpPr>
              <p:cNvPr id="23" name="Freeform 22"/>
              <p:cNvSpPr/>
              <p:nvPr/>
            </p:nvSpPr>
            <p:spPr bwMode="ltGray">
              <a:xfrm>
                <a:off x="7106461" y="3890297"/>
                <a:ext cx="801324" cy="1010730"/>
              </a:xfrm>
              <a:custGeom>
                <a:avLst/>
                <a:gdLst>
                  <a:gd name="connsiteX0" fmla="*/ 0 w 776288"/>
                  <a:gd name="connsiteY0" fmla="*/ 721519 h 1009650"/>
                  <a:gd name="connsiteX1" fmla="*/ 269081 w 776288"/>
                  <a:gd name="connsiteY1" fmla="*/ 169069 h 1009650"/>
                  <a:gd name="connsiteX2" fmla="*/ 373856 w 776288"/>
                  <a:gd name="connsiteY2" fmla="*/ 40481 h 1009650"/>
                  <a:gd name="connsiteX3" fmla="*/ 485775 w 776288"/>
                  <a:gd name="connsiteY3" fmla="*/ 0 h 1009650"/>
                  <a:gd name="connsiteX4" fmla="*/ 635794 w 776288"/>
                  <a:gd name="connsiteY4" fmla="*/ 50006 h 1009650"/>
                  <a:gd name="connsiteX5" fmla="*/ 733425 w 776288"/>
                  <a:gd name="connsiteY5" fmla="*/ 171450 h 1009650"/>
                  <a:gd name="connsiteX6" fmla="*/ 776288 w 776288"/>
                  <a:gd name="connsiteY6" fmla="*/ 445294 h 1009650"/>
                  <a:gd name="connsiteX7" fmla="*/ 702469 w 776288"/>
                  <a:gd name="connsiteY7" fmla="*/ 711994 h 1009650"/>
                  <a:gd name="connsiteX8" fmla="*/ 502444 w 776288"/>
                  <a:gd name="connsiteY8" fmla="*/ 892969 h 1009650"/>
                  <a:gd name="connsiteX9" fmla="*/ 314325 w 776288"/>
                  <a:gd name="connsiteY9" fmla="*/ 990600 h 1009650"/>
                  <a:gd name="connsiteX10" fmla="*/ 216694 w 776288"/>
                  <a:gd name="connsiteY10" fmla="*/ 1009650 h 1009650"/>
                  <a:gd name="connsiteX11" fmla="*/ 97631 w 776288"/>
                  <a:gd name="connsiteY11" fmla="*/ 985837 h 1009650"/>
                  <a:gd name="connsiteX12" fmla="*/ 16669 w 776288"/>
                  <a:gd name="connsiteY12" fmla="*/ 919162 h 1009650"/>
                  <a:gd name="connsiteX13" fmla="*/ 0 w 776288"/>
                  <a:gd name="connsiteY13" fmla="*/ 721519 h 1009650"/>
                  <a:gd name="connsiteX0" fmla="*/ 18052 w 794340"/>
                  <a:gd name="connsiteY0" fmla="*/ 721519 h 1009650"/>
                  <a:gd name="connsiteX1" fmla="*/ 287133 w 794340"/>
                  <a:gd name="connsiteY1" fmla="*/ 169069 h 1009650"/>
                  <a:gd name="connsiteX2" fmla="*/ 391908 w 794340"/>
                  <a:gd name="connsiteY2" fmla="*/ 40481 h 1009650"/>
                  <a:gd name="connsiteX3" fmla="*/ 503827 w 794340"/>
                  <a:gd name="connsiteY3" fmla="*/ 0 h 1009650"/>
                  <a:gd name="connsiteX4" fmla="*/ 653846 w 794340"/>
                  <a:gd name="connsiteY4" fmla="*/ 50006 h 1009650"/>
                  <a:gd name="connsiteX5" fmla="*/ 751477 w 794340"/>
                  <a:gd name="connsiteY5" fmla="*/ 171450 h 1009650"/>
                  <a:gd name="connsiteX6" fmla="*/ 794340 w 794340"/>
                  <a:gd name="connsiteY6" fmla="*/ 445294 h 1009650"/>
                  <a:gd name="connsiteX7" fmla="*/ 720521 w 794340"/>
                  <a:gd name="connsiteY7" fmla="*/ 711994 h 1009650"/>
                  <a:gd name="connsiteX8" fmla="*/ 520496 w 794340"/>
                  <a:gd name="connsiteY8" fmla="*/ 892969 h 1009650"/>
                  <a:gd name="connsiteX9" fmla="*/ 332377 w 794340"/>
                  <a:gd name="connsiteY9" fmla="*/ 990600 h 1009650"/>
                  <a:gd name="connsiteX10" fmla="*/ 234746 w 794340"/>
                  <a:gd name="connsiteY10" fmla="*/ 1009650 h 1009650"/>
                  <a:gd name="connsiteX11" fmla="*/ 115683 w 794340"/>
                  <a:gd name="connsiteY11" fmla="*/ 985837 h 1009650"/>
                  <a:gd name="connsiteX12" fmla="*/ 34721 w 794340"/>
                  <a:gd name="connsiteY12" fmla="*/ 919162 h 1009650"/>
                  <a:gd name="connsiteX13" fmla="*/ 18052 w 794340"/>
                  <a:gd name="connsiteY13" fmla="*/ 721519 h 1009650"/>
                  <a:gd name="connsiteX0" fmla="*/ 18052 w 794340"/>
                  <a:gd name="connsiteY0" fmla="*/ 721519 h 1009650"/>
                  <a:gd name="connsiteX1" fmla="*/ 287133 w 794340"/>
                  <a:gd name="connsiteY1" fmla="*/ 169069 h 1009650"/>
                  <a:gd name="connsiteX2" fmla="*/ 391908 w 794340"/>
                  <a:gd name="connsiteY2" fmla="*/ 40481 h 1009650"/>
                  <a:gd name="connsiteX3" fmla="*/ 503827 w 794340"/>
                  <a:gd name="connsiteY3" fmla="*/ 0 h 1009650"/>
                  <a:gd name="connsiteX4" fmla="*/ 653846 w 794340"/>
                  <a:gd name="connsiteY4" fmla="*/ 50006 h 1009650"/>
                  <a:gd name="connsiteX5" fmla="*/ 751477 w 794340"/>
                  <a:gd name="connsiteY5" fmla="*/ 171450 h 1009650"/>
                  <a:gd name="connsiteX6" fmla="*/ 794340 w 794340"/>
                  <a:gd name="connsiteY6" fmla="*/ 445294 h 1009650"/>
                  <a:gd name="connsiteX7" fmla="*/ 720521 w 794340"/>
                  <a:gd name="connsiteY7" fmla="*/ 711994 h 1009650"/>
                  <a:gd name="connsiteX8" fmla="*/ 520496 w 794340"/>
                  <a:gd name="connsiteY8" fmla="*/ 892969 h 1009650"/>
                  <a:gd name="connsiteX9" fmla="*/ 332377 w 794340"/>
                  <a:gd name="connsiteY9" fmla="*/ 990600 h 1009650"/>
                  <a:gd name="connsiteX10" fmla="*/ 234746 w 794340"/>
                  <a:gd name="connsiteY10" fmla="*/ 1009650 h 1009650"/>
                  <a:gd name="connsiteX11" fmla="*/ 115683 w 794340"/>
                  <a:gd name="connsiteY11" fmla="*/ 985837 h 1009650"/>
                  <a:gd name="connsiteX12" fmla="*/ 34721 w 794340"/>
                  <a:gd name="connsiteY12" fmla="*/ 919162 h 1009650"/>
                  <a:gd name="connsiteX13" fmla="*/ 18052 w 794340"/>
                  <a:gd name="connsiteY13" fmla="*/ 721519 h 1009650"/>
                  <a:gd name="connsiteX0" fmla="*/ 18052 w 794340"/>
                  <a:gd name="connsiteY0" fmla="*/ 721519 h 1009866"/>
                  <a:gd name="connsiteX1" fmla="*/ 287133 w 794340"/>
                  <a:gd name="connsiteY1" fmla="*/ 169069 h 1009866"/>
                  <a:gd name="connsiteX2" fmla="*/ 391908 w 794340"/>
                  <a:gd name="connsiteY2" fmla="*/ 40481 h 1009866"/>
                  <a:gd name="connsiteX3" fmla="*/ 503827 w 794340"/>
                  <a:gd name="connsiteY3" fmla="*/ 0 h 1009866"/>
                  <a:gd name="connsiteX4" fmla="*/ 653846 w 794340"/>
                  <a:gd name="connsiteY4" fmla="*/ 50006 h 1009866"/>
                  <a:gd name="connsiteX5" fmla="*/ 751477 w 794340"/>
                  <a:gd name="connsiteY5" fmla="*/ 171450 h 1009866"/>
                  <a:gd name="connsiteX6" fmla="*/ 794340 w 794340"/>
                  <a:gd name="connsiteY6" fmla="*/ 445294 h 1009866"/>
                  <a:gd name="connsiteX7" fmla="*/ 720521 w 794340"/>
                  <a:gd name="connsiteY7" fmla="*/ 711994 h 1009866"/>
                  <a:gd name="connsiteX8" fmla="*/ 520496 w 794340"/>
                  <a:gd name="connsiteY8" fmla="*/ 892969 h 1009866"/>
                  <a:gd name="connsiteX9" fmla="*/ 332377 w 794340"/>
                  <a:gd name="connsiteY9" fmla="*/ 990600 h 1009866"/>
                  <a:gd name="connsiteX10" fmla="*/ 234746 w 794340"/>
                  <a:gd name="connsiteY10" fmla="*/ 1009650 h 1009866"/>
                  <a:gd name="connsiteX11" fmla="*/ 115683 w 794340"/>
                  <a:gd name="connsiteY11" fmla="*/ 985837 h 1009866"/>
                  <a:gd name="connsiteX12" fmla="*/ 34721 w 794340"/>
                  <a:gd name="connsiteY12" fmla="*/ 919162 h 1009866"/>
                  <a:gd name="connsiteX13" fmla="*/ 18052 w 794340"/>
                  <a:gd name="connsiteY13" fmla="*/ 721519 h 1009866"/>
                  <a:gd name="connsiteX0" fmla="*/ 18052 w 794340"/>
                  <a:gd name="connsiteY0" fmla="*/ 721519 h 1009866"/>
                  <a:gd name="connsiteX1" fmla="*/ 287133 w 794340"/>
                  <a:gd name="connsiteY1" fmla="*/ 169069 h 1009866"/>
                  <a:gd name="connsiteX2" fmla="*/ 391908 w 794340"/>
                  <a:gd name="connsiteY2" fmla="*/ 40481 h 1009866"/>
                  <a:gd name="connsiteX3" fmla="*/ 503827 w 794340"/>
                  <a:gd name="connsiteY3" fmla="*/ 0 h 1009866"/>
                  <a:gd name="connsiteX4" fmla="*/ 653846 w 794340"/>
                  <a:gd name="connsiteY4" fmla="*/ 50006 h 1009866"/>
                  <a:gd name="connsiteX5" fmla="*/ 751477 w 794340"/>
                  <a:gd name="connsiteY5" fmla="*/ 171450 h 1009866"/>
                  <a:gd name="connsiteX6" fmla="*/ 794340 w 794340"/>
                  <a:gd name="connsiteY6" fmla="*/ 445294 h 1009866"/>
                  <a:gd name="connsiteX7" fmla="*/ 720521 w 794340"/>
                  <a:gd name="connsiteY7" fmla="*/ 711994 h 1009866"/>
                  <a:gd name="connsiteX8" fmla="*/ 520496 w 794340"/>
                  <a:gd name="connsiteY8" fmla="*/ 892969 h 1009866"/>
                  <a:gd name="connsiteX9" fmla="*/ 332377 w 794340"/>
                  <a:gd name="connsiteY9" fmla="*/ 990600 h 1009866"/>
                  <a:gd name="connsiteX10" fmla="*/ 234746 w 794340"/>
                  <a:gd name="connsiteY10" fmla="*/ 1009650 h 1009866"/>
                  <a:gd name="connsiteX11" fmla="*/ 115683 w 794340"/>
                  <a:gd name="connsiteY11" fmla="*/ 985837 h 1009866"/>
                  <a:gd name="connsiteX12" fmla="*/ 34721 w 794340"/>
                  <a:gd name="connsiteY12" fmla="*/ 919162 h 1009866"/>
                  <a:gd name="connsiteX13" fmla="*/ 18052 w 794340"/>
                  <a:gd name="connsiteY13" fmla="*/ 721519 h 1009866"/>
                  <a:gd name="connsiteX0" fmla="*/ 18052 w 794340"/>
                  <a:gd name="connsiteY0" fmla="*/ 721519 h 1009866"/>
                  <a:gd name="connsiteX1" fmla="*/ 287133 w 794340"/>
                  <a:gd name="connsiteY1" fmla="*/ 169069 h 1009866"/>
                  <a:gd name="connsiteX2" fmla="*/ 391908 w 794340"/>
                  <a:gd name="connsiteY2" fmla="*/ 40481 h 1009866"/>
                  <a:gd name="connsiteX3" fmla="*/ 503827 w 794340"/>
                  <a:gd name="connsiteY3" fmla="*/ 0 h 1009866"/>
                  <a:gd name="connsiteX4" fmla="*/ 653846 w 794340"/>
                  <a:gd name="connsiteY4" fmla="*/ 50006 h 1009866"/>
                  <a:gd name="connsiteX5" fmla="*/ 751477 w 794340"/>
                  <a:gd name="connsiteY5" fmla="*/ 171450 h 1009866"/>
                  <a:gd name="connsiteX6" fmla="*/ 794340 w 794340"/>
                  <a:gd name="connsiteY6" fmla="*/ 445294 h 1009866"/>
                  <a:gd name="connsiteX7" fmla="*/ 720521 w 794340"/>
                  <a:gd name="connsiteY7" fmla="*/ 711994 h 1009866"/>
                  <a:gd name="connsiteX8" fmla="*/ 520496 w 794340"/>
                  <a:gd name="connsiteY8" fmla="*/ 892969 h 1009866"/>
                  <a:gd name="connsiteX9" fmla="*/ 332377 w 794340"/>
                  <a:gd name="connsiteY9" fmla="*/ 990600 h 1009866"/>
                  <a:gd name="connsiteX10" fmla="*/ 234746 w 794340"/>
                  <a:gd name="connsiteY10" fmla="*/ 1009650 h 1009866"/>
                  <a:gd name="connsiteX11" fmla="*/ 115683 w 794340"/>
                  <a:gd name="connsiteY11" fmla="*/ 985837 h 1009866"/>
                  <a:gd name="connsiteX12" fmla="*/ 34721 w 794340"/>
                  <a:gd name="connsiteY12" fmla="*/ 919162 h 1009866"/>
                  <a:gd name="connsiteX13" fmla="*/ 18052 w 794340"/>
                  <a:gd name="connsiteY13" fmla="*/ 721519 h 1009866"/>
                  <a:gd name="connsiteX0" fmla="*/ 18052 w 794340"/>
                  <a:gd name="connsiteY0" fmla="*/ 721519 h 1009866"/>
                  <a:gd name="connsiteX1" fmla="*/ 287133 w 794340"/>
                  <a:gd name="connsiteY1" fmla="*/ 169069 h 1009866"/>
                  <a:gd name="connsiteX2" fmla="*/ 391908 w 794340"/>
                  <a:gd name="connsiteY2" fmla="*/ 40481 h 1009866"/>
                  <a:gd name="connsiteX3" fmla="*/ 503827 w 794340"/>
                  <a:gd name="connsiteY3" fmla="*/ 0 h 1009866"/>
                  <a:gd name="connsiteX4" fmla="*/ 653846 w 794340"/>
                  <a:gd name="connsiteY4" fmla="*/ 50006 h 1009866"/>
                  <a:gd name="connsiteX5" fmla="*/ 751477 w 794340"/>
                  <a:gd name="connsiteY5" fmla="*/ 171450 h 1009866"/>
                  <a:gd name="connsiteX6" fmla="*/ 794340 w 794340"/>
                  <a:gd name="connsiteY6" fmla="*/ 445294 h 1009866"/>
                  <a:gd name="connsiteX7" fmla="*/ 720521 w 794340"/>
                  <a:gd name="connsiteY7" fmla="*/ 711994 h 1009866"/>
                  <a:gd name="connsiteX8" fmla="*/ 520496 w 794340"/>
                  <a:gd name="connsiteY8" fmla="*/ 892969 h 1009866"/>
                  <a:gd name="connsiteX9" fmla="*/ 332377 w 794340"/>
                  <a:gd name="connsiteY9" fmla="*/ 990600 h 1009866"/>
                  <a:gd name="connsiteX10" fmla="*/ 234746 w 794340"/>
                  <a:gd name="connsiteY10" fmla="*/ 1009650 h 1009866"/>
                  <a:gd name="connsiteX11" fmla="*/ 115683 w 794340"/>
                  <a:gd name="connsiteY11" fmla="*/ 985837 h 1009866"/>
                  <a:gd name="connsiteX12" fmla="*/ 34721 w 794340"/>
                  <a:gd name="connsiteY12" fmla="*/ 919162 h 1009866"/>
                  <a:gd name="connsiteX13" fmla="*/ 18052 w 794340"/>
                  <a:gd name="connsiteY13" fmla="*/ 721519 h 1009866"/>
                  <a:gd name="connsiteX0" fmla="*/ 18052 w 795032"/>
                  <a:gd name="connsiteY0" fmla="*/ 721519 h 1009866"/>
                  <a:gd name="connsiteX1" fmla="*/ 287133 w 795032"/>
                  <a:gd name="connsiteY1" fmla="*/ 169069 h 1009866"/>
                  <a:gd name="connsiteX2" fmla="*/ 391908 w 795032"/>
                  <a:gd name="connsiteY2" fmla="*/ 40481 h 1009866"/>
                  <a:gd name="connsiteX3" fmla="*/ 503827 w 795032"/>
                  <a:gd name="connsiteY3" fmla="*/ 0 h 1009866"/>
                  <a:gd name="connsiteX4" fmla="*/ 653846 w 795032"/>
                  <a:gd name="connsiteY4" fmla="*/ 50006 h 1009866"/>
                  <a:gd name="connsiteX5" fmla="*/ 751477 w 795032"/>
                  <a:gd name="connsiteY5" fmla="*/ 171450 h 1009866"/>
                  <a:gd name="connsiteX6" fmla="*/ 794340 w 795032"/>
                  <a:gd name="connsiteY6" fmla="*/ 445294 h 1009866"/>
                  <a:gd name="connsiteX7" fmla="*/ 720521 w 795032"/>
                  <a:gd name="connsiteY7" fmla="*/ 711994 h 1009866"/>
                  <a:gd name="connsiteX8" fmla="*/ 520496 w 795032"/>
                  <a:gd name="connsiteY8" fmla="*/ 892969 h 1009866"/>
                  <a:gd name="connsiteX9" fmla="*/ 332377 w 795032"/>
                  <a:gd name="connsiteY9" fmla="*/ 990600 h 1009866"/>
                  <a:gd name="connsiteX10" fmla="*/ 234746 w 795032"/>
                  <a:gd name="connsiteY10" fmla="*/ 1009650 h 1009866"/>
                  <a:gd name="connsiteX11" fmla="*/ 115683 w 795032"/>
                  <a:gd name="connsiteY11" fmla="*/ 985837 h 1009866"/>
                  <a:gd name="connsiteX12" fmla="*/ 34721 w 795032"/>
                  <a:gd name="connsiteY12" fmla="*/ 919162 h 1009866"/>
                  <a:gd name="connsiteX13" fmla="*/ 18052 w 795032"/>
                  <a:gd name="connsiteY13" fmla="*/ 721519 h 1009866"/>
                  <a:gd name="connsiteX0" fmla="*/ 18052 w 795032"/>
                  <a:gd name="connsiteY0" fmla="*/ 721519 h 1009866"/>
                  <a:gd name="connsiteX1" fmla="*/ 287133 w 795032"/>
                  <a:gd name="connsiteY1" fmla="*/ 169069 h 1009866"/>
                  <a:gd name="connsiteX2" fmla="*/ 391908 w 795032"/>
                  <a:gd name="connsiteY2" fmla="*/ 40481 h 1009866"/>
                  <a:gd name="connsiteX3" fmla="*/ 503827 w 795032"/>
                  <a:gd name="connsiteY3" fmla="*/ 0 h 1009866"/>
                  <a:gd name="connsiteX4" fmla="*/ 653846 w 795032"/>
                  <a:gd name="connsiteY4" fmla="*/ 50006 h 1009866"/>
                  <a:gd name="connsiteX5" fmla="*/ 751477 w 795032"/>
                  <a:gd name="connsiteY5" fmla="*/ 171450 h 1009866"/>
                  <a:gd name="connsiteX6" fmla="*/ 794340 w 795032"/>
                  <a:gd name="connsiteY6" fmla="*/ 445294 h 1009866"/>
                  <a:gd name="connsiteX7" fmla="*/ 720521 w 795032"/>
                  <a:gd name="connsiteY7" fmla="*/ 711994 h 1009866"/>
                  <a:gd name="connsiteX8" fmla="*/ 520496 w 795032"/>
                  <a:gd name="connsiteY8" fmla="*/ 892969 h 1009866"/>
                  <a:gd name="connsiteX9" fmla="*/ 332377 w 795032"/>
                  <a:gd name="connsiteY9" fmla="*/ 990600 h 1009866"/>
                  <a:gd name="connsiteX10" fmla="*/ 234746 w 795032"/>
                  <a:gd name="connsiteY10" fmla="*/ 1009650 h 1009866"/>
                  <a:gd name="connsiteX11" fmla="*/ 115683 w 795032"/>
                  <a:gd name="connsiteY11" fmla="*/ 985837 h 1009866"/>
                  <a:gd name="connsiteX12" fmla="*/ 34721 w 795032"/>
                  <a:gd name="connsiteY12" fmla="*/ 919162 h 1009866"/>
                  <a:gd name="connsiteX13" fmla="*/ 18052 w 795032"/>
                  <a:gd name="connsiteY13" fmla="*/ 721519 h 1009866"/>
                  <a:gd name="connsiteX0" fmla="*/ 18052 w 795032"/>
                  <a:gd name="connsiteY0" fmla="*/ 721519 h 1009866"/>
                  <a:gd name="connsiteX1" fmla="*/ 287133 w 795032"/>
                  <a:gd name="connsiteY1" fmla="*/ 169069 h 1009866"/>
                  <a:gd name="connsiteX2" fmla="*/ 391908 w 795032"/>
                  <a:gd name="connsiteY2" fmla="*/ 40481 h 1009866"/>
                  <a:gd name="connsiteX3" fmla="*/ 503827 w 795032"/>
                  <a:gd name="connsiteY3" fmla="*/ 0 h 1009866"/>
                  <a:gd name="connsiteX4" fmla="*/ 653846 w 795032"/>
                  <a:gd name="connsiteY4" fmla="*/ 50006 h 1009866"/>
                  <a:gd name="connsiteX5" fmla="*/ 751477 w 795032"/>
                  <a:gd name="connsiteY5" fmla="*/ 171450 h 1009866"/>
                  <a:gd name="connsiteX6" fmla="*/ 794340 w 795032"/>
                  <a:gd name="connsiteY6" fmla="*/ 445294 h 1009866"/>
                  <a:gd name="connsiteX7" fmla="*/ 720521 w 795032"/>
                  <a:gd name="connsiteY7" fmla="*/ 711994 h 1009866"/>
                  <a:gd name="connsiteX8" fmla="*/ 520496 w 795032"/>
                  <a:gd name="connsiteY8" fmla="*/ 892969 h 1009866"/>
                  <a:gd name="connsiteX9" fmla="*/ 332377 w 795032"/>
                  <a:gd name="connsiteY9" fmla="*/ 990600 h 1009866"/>
                  <a:gd name="connsiteX10" fmla="*/ 234746 w 795032"/>
                  <a:gd name="connsiteY10" fmla="*/ 1009650 h 1009866"/>
                  <a:gd name="connsiteX11" fmla="*/ 115683 w 795032"/>
                  <a:gd name="connsiteY11" fmla="*/ 985837 h 1009866"/>
                  <a:gd name="connsiteX12" fmla="*/ 34721 w 795032"/>
                  <a:gd name="connsiteY12" fmla="*/ 919162 h 1009866"/>
                  <a:gd name="connsiteX13" fmla="*/ 18052 w 795032"/>
                  <a:gd name="connsiteY13" fmla="*/ 721519 h 1009866"/>
                  <a:gd name="connsiteX0" fmla="*/ 18052 w 795032"/>
                  <a:gd name="connsiteY0" fmla="*/ 721641 h 1009988"/>
                  <a:gd name="connsiteX1" fmla="*/ 287133 w 795032"/>
                  <a:gd name="connsiteY1" fmla="*/ 169191 h 1009988"/>
                  <a:gd name="connsiteX2" fmla="*/ 391908 w 795032"/>
                  <a:gd name="connsiteY2" fmla="*/ 40603 h 1009988"/>
                  <a:gd name="connsiteX3" fmla="*/ 503827 w 795032"/>
                  <a:gd name="connsiteY3" fmla="*/ 122 h 1009988"/>
                  <a:gd name="connsiteX4" fmla="*/ 653846 w 795032"/>
                  <a:gd name="connsiteY4" fmla="*/ 50128 h 1009988"/>
                  <a:gd name="connsiteX5" fmla="*/ 751477 w 795032"/>
                  <a:gd name="connsiteY5" fmla="*/ 171572 h 1009988"/>
                  <a:gd name="connsiteX6" fmla="*/ 794340 w 795032"/>
                  <a:gd name="connsiteY6" fmla="*/ 445416 h 1009988"/>
                  <a:gd name="connsiteX7" fmla="*/ 720521 w 795032"/>
                  <a:gd name="connsiteY7" fmla="*/ 712116 h 1009988"/>
                  <a:gd name="connsiteX8" fmla="*/ 520496 w 795032"/>
                  <a:gd name="connsiteY8" fmla="*/ 893091 h 1009988"/>
                  <a:gd name="connsiteX9" fmla="*/ 332377 w 795032"/>
                  <a:gd name="connsiteY9" fmla="*/ 990722 h 1009988"/>
                  <a:gd name="connsiteX10" fmla="*/ 234746 w 795032"/>
                  <a:gd name="connsiteY10" fmla="*/ 1009772 h 1009988"/>
                  <a:gd name="connsiteX11" fmla="*/ 115683 w 795032"/>
                  <a:gd name="connsiteY11" fmla="*/ 985959 h 1009988"/>
                  <a:gd name="connsiteX12" fmla="*/ 34721 w 795032"/>
                  <a:gd name="connsiteY12" fmla="*/ 919284 h 1009988"/>
                  <a:gd name="connsiteX13" fmla="*/ 18052 w 795032"/>
                  <a:gd name="connsiteY13" fmla="*/ 721641 h 1009988"/>
                  <a:gd name="connsiteX0" fmla="*/ 18052 w 795032"/>
                  <a:gd name="connsiteY0" fmla="*/ 722049 h 1010396"/>
                  <a:gd name="connsiteX1" fmla="*/ 287133 w 795032"/>
                  <a:gd name="connsiteY1" fmla="*/ 169599 h 1010396"/>
                  <a:gd name="connsiteX2" fmla="*/ 391908 w 795032"/>
                  <a:gd name="connsiteY2" fmla="*/ 41011 h 1010396"/>
                  <a:gd name="connsiteX3" fmla="*/ 503827 w 795032"/>
                  <a:gd name="connsiteY3" fmla="*/ 530 h 1010396"/>
                  <a:gd name="connsiteX4" fmla="*/ 653846 w 795032"/>
                  <a:gd name="connsiteY4" fmla="*/ 50536 h 1010396"/>
                  <a:gd name="connsiteX5" fmla="*/ 751477 w 795032"/>
                  <a:gd name="connsiteY5" fmla="*/ 171980 h 1010396"/>
                  <a:gd name="connsiteX6" fmla="*/ 794340 w 795032"/>
                  <a:gd name="connsiteY6" fmla="*/ 445824 h 1010396"/>
                  <a:gd name="connsiteX7" fmla="*/ 720521 w 795032"/>
                  <a:gd name="connsiteY7" fmla="*/ 712524 h 1010396"/>
                  <a:gd name="connsiteX8" fmla="*/ 520496 w 795032"/>
                  <a:gd name="connsiteY8" fmla="*/ 893499 h 1010396"/>
                  <a:gd name="connsiteX9" fmla="*/ 332377 w 795032"/>
                  <a:gd name="connsiteY9" fmla="*/ 991130 h 1010396"/>
                  <a:gd name="connsiteX10" fmla="*/ 234746 w 795032"/>
                  <a:gd name="connsiteY10" fmla="*/ 1010180 h 1010396"/>
                  <a:gd name="connsiteX11" fmla="*/ 115683 w 795032"/>
                  <a:gd name="connsiteY11" fmla="*/ 986367 h 1010396"/>
                  <a:gd name="connsiteX12" fmla="*/ 34721 w 795032"/>
                  <a:gd name="connsiteY12" fmla="*/ 919692 h 1010396"/>
                  <a:gd name="connsiteX13" fmla="*/ 18052 w 795032"/>
                  <a:gd name="connsiteY13" fmla="*/ 722049 h 1010396"/>
                  <a:gd name="connsiteX0" fmla="*/ 18052 w 795032"/>
                  <a:gd name="connsiteY0" fmla="*/ 722049 h 1010396"/>
                  <a:gd name="connsiteX1" fmla="*/ 287133 w 795032"/>
                  <a:gd name="connsiteY1" fmla="*/ 169599 h 1010396"/>
                  <a:gd name="connsiteX2" fmla="*/ 391908 w 795032"/>
                  <a:gd name="connsiteY2" fmla="*/ 41011 h 1010396"/>
                  <a:gd name="connsiteX3" fmla="*/ 503827 w 795032"/>
                  <a:gd name="connsiteY3" fmla="*/ 530 h 1010396"/>
                  <a:gd name="connsiteX4" fmla="*/ 653846 w 795032"/>
                  <a:gd name="connsiteY4" fmla="*/ 50536 h 1010396"/>
                  <a:gd name="connsiteX5" fmla="*/ 751477 w 795032"/>
                  <a:gd name="connsiteY5" fmla="*/ 171980 h 1010396"/>
                  <a:gd name="connsiteX6" fmla="*/ 794340 w 795032"/>
                  <a:gd name="connsiteY6" fmla="*/ 445824 h 1010396"/>
                  <a:gd name="connsiteX7" fmla="*/ 720521 w 795032"/>
                  <a:gd name="connsiteY7" fmla="*/ 712524 h 1010396"/>
                  <a:gd name="connsiteX8" fmla="*/ 520496 w 795032"/>
                  <a:gd name="connsiteY8" fmla="*/ 893499 h 1010396"/>
                  <a:gd name="connsiteX9" fmla="*/ 332377 w 795032"/>
                  <a:gd name="connsiteY9" fmla="*/ 991130 h 1010396"/>
                  <a:gd name="connsiteX10" fmla="*/ 234746 w 795032"/>
                  <a:gd name="connsiteY10" fmla="*/ 1010180 h 1010396"/>
                  <a:gd name="connsiteX11" fmla="*/ 115683 w 795032"/>
                  <a:gd name="connsiteY11" fmla="*/ 986367 h 1010396"/>
                  <a:gd name="connsiteX12" fmla="*/ 34721 w 795032"/>
                  <a:gd name="connsiteY12" fmla="*/ 919692 h 1010396"/>
                  <a:gd name="connsiteX13" fmla="*/ 18052 w 795032"/>
                  <a:gd name="connsiteY13" fmla="*/ 722049 h 1010396"/>
                  <a:gd name="connsiteX0" fmla="*/ 24060 w 801040"/>
                  <a:gd name="connsiteY0" fmla="*/ 722049 h 1010396"/>
                  <a:gd name="connsiteX1" fmla="*/ 293141 w 801040"/>
                  <a:gd name="connsiteY1" fmla="*/ 169599 h 1010396"/>
                  <a:gd name="connsiteX2" fmla="*/ 397916 w 801040"/>
                  <a:gd name="connsiteY2" fmla="*/ 41011 h 1010396"/>
                  <a:gd name="connsiteX3" fmla="*/ 509835 w 801040"/>
                  <a:gd name="connsiteY3" fmla="*/ 530 h 1010396"/>
                  <a:gd name="connsiteX4" fmla="*/ 659854 w 801040"/>
                  <a:gd name="connsiteY4" fmla="*/ 50536 h 1010396"/>
                  <a:gd name="connsiteX5" fmla="*/ 757485 w 801040"/>
                  <a:gd name="connsiteY5" fmla="*/ 171980 h 1010396"/>
                  <a:gd name="connsiteX6" fmla="*/ 800348 w 801040"/>
                  <a:gd name="connsiteY6" fmla="*/ 445824 h 1010396"/>
                  <a:gd name="connsiteX7" fmla="*/ 726529 w 801040"/>
                  <a:gd name="connsiteY7" fmla="*/ 712524 h 1010396"/>
                  <a:gd name="connsiteX8" fmla="*/ 526504 w 801040"/>
                  <a:gd name="connsiteY8" fmla="*/ 893499 h 1010396"/>
                  <a:gd name="connsiteX9" fmla="*/ 338385 w 801040"/>
                  <a:gd name="connsiteY9" fmla="*/ 991130 h 1010396"/>
                  <a:gd name="connsiteX10" fmla="*/ 240754 w 801040"/>
                  <a:gd name="connsiteY10" fmla="*/ 1010180 h 1010396"/>
                  <a:gd name="connsiteX11" fmla="*/ 121691 w 801040"/>
                  <a:gd name="connsiteY11" fmla="*/ 986367 h 1010396"/>
                  <a:gd name="connsiteX12" fmla="*/ 24060 w 801040"/>
                  <a:gd name="connsiteY12" fmla="*/ 912548 h 1010396"/>
                  <a:gd name="connsiteX13" fmla="*/ 24060 w 801040"/>
                  <a:gd name="connsiteY13" fmla="*/ 722049 h 1010396"/>
                  <a:gd name="connsiteX0" fmla="*/ 24060 w 801040"/>
                  <a:gd name="connsiteY0" fmla="*/ 722049 h 1010396"/>
                  <a:gd name="connsiteX1" fmla="*/ 293141 w 801040"/>
                  <a:gd name="connsiteY1" fmla="*/ 169599 h 1010396"/>
                  <a:gd name="connsiteX2" fmla="*/ 397916 w 801040"/>
                  <a:gd name="connsiteY2" fmla="*/ 41011 h 1010396"/>
                  <a:gd name="connsiteX3" fmla="*/ 509835 w 801040"/>
                  <a:gd name="connsiteY3" fmla="*/ 530 h 1010396"/>
                  <a:gd name="connsiteX4" fmla="*/ 659854 w 801040"/>
                  <a:gd name="connsiteY4" fmla="*/ 50536 h 1010396"/>
                  <a:gd name="connsiteX5" fmla="*/ 757485 w 801040"/>
                  <a:gd name="connsiteY5" fmla="*/ 171980 h 1010396"/>
                  <a:gd name="connsiteX6" fmla="*/ 800348 w 801040"/>
                  <a:gd name="connsiteY6" fmla="*/ 445824 h 1010396"/>
                  <a:gd name="connsiteX7" fmla="*/ 726529 w 801040"/>
                  <a:gd name="connsiteY7" fmla="*/ 712524 h 1010396"/>
                  <a:gd name="connsiteX8" fmla="*/ 526504 w 801040"/>
                  <a:gd name="connsiteY8" fmla="*/ 893499 h 1010396"/>
                  <a:gd name="connsiteX9" fmla="*/ 338385 w 801040"/>
                  <a:gd name="connsiteY9" fmla="*/ 991130 h 1010396"/>
                  <a:gd name="connsiteX10" fmla="*/ 240754 w 801040"/>
                  <a:gd name="connsiteY10" fmla="*/ 1010180 h 1010396"/>
                  <a:gd name="connsiteX11" fmla="*/ 121691 w 801040"/>
                  <a:gd name="connsiteY11" fmla="*/ 986367 h 1010396"/>
                  <a:gd name="connsiteX12" fmla="*/ 24060 w 801040"/>
                  <a:gd name="connsiteY12" fmla="*/ 912548 h 1010396"/>
                  <a:gd name="connsiteX13" fmla="*/ 24060 w 801040"/>
                  <a:gd name="connsiteY13" fmla="*/ 722049 h 1010396"/>
                  <a:gd name="connsiteX0" fmla="*/ 24060 w 801040"/>
                  <a:gd name="connsiteY0" fmla="*/ 722049 h 1011240"/>
                  <a:gd name="connsiteX1" fmla="*/ 293141 w 801040"/>
                  <a:gd name="connsiteY1" fmla="*/ 169599 h 1011240"/>
                  <a:gd name="connsiteX2" fmla="*/ 397916 w 801040"/>
                  <a:gd name="connsiteY2" fmla="*/ 41011 h 1011240"/>
                  <a:gd name="connsiteX3" fmla="*/ 509835 w 801040"/>
                  <a:gd name="connsiteY3" fmla="*/ 530 h 1011240"/>
                  <a:gd name="connsiteX4" fmla="*/ 659854 w 801040"/>
                  <a:gd name="connsiteY4" fmla="*/ 50536 h 1011240"/>
                  <a:gd name="connsiteX5" fmla="*/ 757485 w 801040"/>
                  <a:gd name="connsiteY5" fmla="*/ 171980 h 1011240"/>
                  <a:gd name="connsiteX6" fmla="*/ 800348 w 801040"/>
                  <a:gd name="connsiteY6" fmla="*/ 445824 h 1011240"/>
                  <a:gd name="connsiteX7" fmla="*/ 726529 w 801040"/>
                  <a:gd name="connsiteY7" fmla="*/ 712524 h 1011240"/>
                  <a:gd name="connsiteX8" fmla="*/ 526504 w 801040"/>
                  <a:gd name="connsiteY8" fmla="*/ 893499 h 1011240"/>
                  <a:gd name="connsiteX9" fmla="*/ 338385 w 801040"/>
                  <a:gd name="connsiteY9" fmla="*/ 991130 h 1011240"/>
                  <a:gd name="connsiteX10" fmla="*/ 240754 w 801040"/>
                  <a:gd name="connsiteY10" fmla="*/ 1010180 h 1011240"/>
                  <a:gd name="connsiteX11" fmla="*/ 135979 w 801040"/>
                  <a:gd name="connsiteY11" fmla="*/ 998273 h 1011240"/>
                  <a:gd name="connsiteX12" fmla="*/ 24060 w 801040"/>
                  <a:gd name="connsiteY12" fmla="*/ 912548 h 1011240"/>
                  <a:gd name="connsiteX13" fmla="*/ 24060 w 801040"/>
                  <a:gd name="connsiteY13" fmla="*/ 722049 h 1011240"/>
                  <a:gd name="connsiteX0" fmla="*/ 24060 w 801040"/>
                  <a:gd name="connsiteY0" fmla="*/ 721539 h 1010730"/>
                  <a:gd name="connsiteX1" fmla="*/ 293141 w 801040"/>
                  <a:gd name="connsiteY1" fmla="*/ 169089 h 1010730"/>
                  <a:gd name="connsiteX2" fmla="*/ 374103 w 801040"/>
                  <a:gd name="connsiteY2" fmla="*/ 47645 h 1010730"/>
                  <a:gd name="connsiteX3" fmla="*/ 509835 w 801040"/>
                  <a:gd name="connsiteY3" fmla="*/ 20 h 1010730"/>
                  <a:gd name="connsiteX4" fmla="*/ 659854 w 801040"/>
                  <a:gd name="connsiteY4" fmla="*/ 50026 h 1010730"/>
                  <a:gd name="connsiteX5" fmla="*/ 757485 w 801040"/>
                  <a:gd name="connsiteY5" fmla="*/ 171470 h 1010730"/>
                  <a:gd name="connsiteX6" fmla="*/ 800348 w 801040"/>
                  <a:gd name="connsiteY6" fmla="*/ 445314 h 1010730"/>
                  <a:gd name="connsiteX7" fmla="*/ 726529 w 801040"/>
                  <a:gd name="connsiteY7" fmla="*/ 712014 h 1010730"/>
                  <a:gd name="connsiteX8" fmla="*/ 526504 w 801040"/>
                  <a:gd name="connsiteY8" fmla="*/ 892989 h 1010730"/>
                  <a:gd name="connsiteX9" fmla="*/ 338385 w 801040"/>
                  <a:gd name="connsiteY9" fmla="*/ 990620 h 1010730"/>
                  <a:gd name="connsiteX10" fmla="*/ 240754 w 801040"/>
                  <a:gd name="connsiteY10" fmla="*/ 1009670 h 1010730"/>
                  <a:gd name="connsiteX11" fmla="*/ 135979 w 801040"/>
                  <a:gd name="connsiteY11" fmla="*/ 997763 h 1010730"/>
                  <a:gd name="connsiteX12" fmla="*/ 24060 w 801040"/>
                  <a:gd name="connsiteY12" fmla="*/ 912038 h 1010730"/>
                  <a:gd name="connsiteX13" fmla="*/ 24060 w 801040"/>
                  <a:gd name="connsiteY13" fmla="*/ 721539 h 1010730"/>
                  <a:gd name="connsiteX0" fmla="*/ 24060 w 801324"/>
                  <a:gd name="connsiteY0" fmla="*/ 721539 h 1010730"/>
                  <a:gd name="connsiteX1" fmla="*/ 293141 w 801324"/>
                  <a:gd name="connsiteY1" fmla="*/ 169089 h 1010730"/>
                  <a:gd name="connsiteX2" fmla="*/ 374103 w 801324"/>
                  <a:gd name="connsiteY2" fmla="*/ 47645 h 1010730"/>
                  <a:gd name="connsiteX3" fmla="*/ 509835 w 801324"/>
                  <a:gd name="connsiteY3" fmla="*/ 20 h 1010730"/>
                  <a:gd name="connsiteX4" fmla="*/ 659854 w 801324"/>
                  <a:gd name="connsiteY4" fmla="*/ 50026 h 1010730"/>
                  <a:gd name="connsiteX5" fmla="*/ 757485 w 801324"/>
                  <a:gd name="connsiteY5" fmla="*/ 171470 h 1010730"/>
                  <a:gd name="connsiteX6" fmla="*/ 800348 w 801324"/>
                  <a:gd name="connsiteY6" fmla="*/ 445314 h 1010730"/>
                  <a:gd name="connsiteX7" fmla="*/ 719386 w 801324"/>
                  <a:gd name="connsiteY7" fmla="*/ 695345 h 1010730"/>
                  <a:gd name="connsiteX8" fmla="*/ 526504 w 801324"/>
                  <a:gd name="connsiteY8" fmla="*/ 892989 h 1010730"/>
                  <a:gd name="connsiteX9" fmla="*/ 338385 w 801324"/>
                  <a:gd name="connsiteY9" fmla="*/ 990620 h 1010730"/>
                  <a:gd name="connsiteX10" fmla="*/ 240754 w 801324"/>
                  <a:gd name="connsiteY10" fmla="*/ 1009670 h 1010730"/>
                  <a:gd name="connsiteX11" fmla="*/ 135979 w 801324"/>
                  <a:gd name="connsiteY11" fmla="*/ 997763 h 1010730"/>
                  <a:gd name="connsiteX12" fmla="*/ 24060 w 801324"/>
                  <a:gd name="connsiteY12" fmla="*/ 912038 h 1010730"/>
                  <a:gd name="connsiteX13" fmla="*/ 24060 w 801324"/>
                  <a:gd name="connsiteY13" fmla="*/ 721539 h 1010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1324" h="1010730">
                    <a:moveTo>
                      <a:pt x="24060" y="721539"/>
                    </a:moveTo>
                    <a:cubicBezTo>
                      <a:pt x="68907" y="597714"/>
                      <a:pt x="234801" y="281405"/>
                      <a:pt x="293141" y="169089"/>
                    </a:cubicBezTo>
                    <a:cubicBezTo>
                      <a:pt x="351482" y="56773"/>
                      <a:pt x="347116" y="88126"/>
                      <a:pt x="374103" y="47645"/>
                    </a:cubicBezTo>
                    <a:cubicBezTo>
                      <a:pt x="409028" y="4782"/>
                      <a:pt x="462210" y="-377"/>
                      <a:pt x="509835" y="20"/>
                    </a:cubicBezTo>
                    <a:cubicBezTo>
                      <a:pt x="557460" y="417"/>
                      <a:pt x="618579" y="21451"/>
                      <a:pt x="659854" y="50026"/>
                    </a:cubicBezTo>
                    <a:cubicBezTo>
                      <a:pt x="701129" y="78601"/>
                      <a:pt x="734069" y="105589"/>
                      <a:pt x="757485" y="171470"/>
                    </a:cubicBezTo>
                    <a:cubicBezTo>
                      <a:pt x="780901" y="237351"/>
                      <a:pt x="806698" y="358002"/>
                      <a:pt x="800348" y="445314"/>
                    </a:cubicBezTo>
                    <a:cubicBezTo>
                      <a:pt x="793998" y="532626"/>
                      <a:pt x="765027" y="620733"/>
                      <a:pt x="719386" y="695345"/>
                    </a:cubicBezTo>
                    <a:cubicBezTo>
                      <a:pt x="673745" y="769957"/>
                      <a:pt x="590004" y="843777"/>
                      <a:pt x="526504" y="892989"/>
                    </a:cubicBezTo>
                    <a:cubicBezTo>
                      <a:pt x="463004" y="942201"/>
                      <a:pt x="386010" y="971173"/>
                      <a:pt x="338385" y="990620"/>
                    </a:cubicBezTo>
                    <a:cubicBezTo>
                      <a:pt x="290760" y="1010067"/>
                      <a:pt x="274488" y="1008480"/>
                      <a:pt x="240754" y="1009670"/>
                    </a:cubicBezTo>
                    <a:cubicBezTo>
                      <a:pt x="207020" y="1010861"/>
                      <a:pt x="172095" y="1014035"/>
                      <a:pt x="135979" y="997763"/>
                    </a:cubicBezTo>
                    <a:cubicBezTo>
                      <a:pt x="99863" y="981491"/>
                      <a:pt x="87957" y="991810"/>
                      <a:pt x="24060" y="912038"/>
                    </a:cubicBezTo>
                    <a:cubicBezTo>
                      <a:pt x="7788" y="867985"/>
                      <a:pt x="-20787" y="845364"/>
                      <a:pt x="24060" y="721539"/>
                    </a:cubicBezTo>
                    <a:close/>
                  </a:path>
                </a:pathLst>
              </a:custGeom>
              <a:solidFill>
                <a:srgbClr val="0072C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err="1">
                  <a:solidFill>
                    <a:prstClr val="white"/>
                  </a:solidFill>
                  <a:latin typeface="Arial" panose="020B0604020202020204" pitchFamily="34" charset="0"/>
                  <a:cs typeface="Arial" panose="020B0604020202020204" pitchFamily="34" charset="0"/>
                </a:endParaRPr>
              </a:p>
            </p:txBody>
          </p:sp>
          <p:sp>
            <p:nvSpPr>
              <p:cNvPr id="24" name="Freeform 10"/>
              <p:cNvSpPr>
                <a:spLocks/>
              </p:cNvSpPr>
              <p:nvPr/>
            </p:nvSpPr>
            <p:spPr bwMode="auto">
              <a:xfrm>
                <a:off x="7180869" y="3969191"/>
                <a:ext cx="678188" cy="851588"/>
              </a:xfrm>
              <a:custGeom>
                <a:avLst/>
                <a:gdLst>
                  <a:gd name="T0" fmla="*/ 340 w 350"/>
                  <a:gd name="T1" fmla="*/ 132 h 442"/>
                  <a:gd name="T2" fmla="*/ 325 w 350"/>
                  <a:gd name="T3" fmla="*/ 101 h 442"/>
                  <a:gd name="T4" fmla="*/ 305 w 350"/>
                  <a:gd name="T5" fmla="*/ 82 h 442"/>
                  <a:gd name="T6" fmla="*/ 274 w 350"/>
                  <a:gd name="T7" fmla="*/ 74 h 442"/>
                  <a:gd name="T8" fmla="*/ 248 w 350"/>
                  <a:gd name="T9" fmla="*/ 82 h 442"/>
                  <a:gd name="T10" fmla="*/ 233 w 350"/>
                  <a:gd name="T11" fmla="*/ 90 h 442"/>
                  <a:gd name="T12" fmla="*/ 232 w 350"/>
                  <a:gd name="T13" fmla="*/ 83 h 442"/>
                  <a:gd name="T14" fmla="*/ 229 w 350"/>
                  <a:gd name="T15" fmla="*/ 65 h 442"/>
                  <a:gd name="T16" fmla="*/ 233 w 350"/>
                  <a:gd name="T17" fmla="*/ 55 h 442"/>
                  <a:gd name="T18" fmla="*/ 240 w 350"/>
                  <a:gd name="T19" fmla="*/ 47 h 442"/>
                  <a:gd name="T20" fmla="*/ 243 w 350"/>
                  <a:gd name="T21" fmla="*/ 25 h 442"/>
                  <a:gd name="T22" fmla="*/ 232 w 350"/>
                  <a:gd name="T23" fmla="*/ 10 h 442"/>
                  <a:gd name="T24" fmla="*/ 210 w 350"/>
                  <a:gd name="T25" fmla="*/ 2 h 442"/>
                  <a:gd name="T26" fmla="*/ 183 w 350"/>
                  <a:gd name="T27" fmla="*/ 2 h 442"/>
                  <a:gd name="T28" fmla="*/ 158 w 350"/>
                  <a:gd name="T29" fmla="*/ 9 h 442"/>
                  <a:gd name="T30" fmla="*/ 138 w 350"/>
                  <a:gd name="T31" fmla="*/ 32 h 442"/>
                  <a:gd name="T32" fmla="*/ 143 w 350"/>
                  <a:gd name="T33" fmla="*/ 59 h 442"/>
                  <a:gd name="T34" fmla="*/ 154 w 350"/>
                  <a:gd name="T35" fmla="*/ 73 h 442"/>
                  <a:gd name="T36" fmla="*/ 153 w 350"/>
                  <a:gd name="T37" fmla="*/ 79 h 442"/>
                  <a:gd name="T38" fmla="*/ 134 w 350"/>
                  <a:gd name="T39" fmla="*/ 94 h 442"/>
                  <a:gd name="T40" fmla="*/ 118 w 350"/>
                  <a:gd name="T41" fmla="*/ 118 h 442"/>
                  <a:gd name="T42" fmla="*/ 111 w 350"/>
                  <a:gd name="T43" fmla="*/ 146 h 442"/>
                  <a:gd name="T44" fmla="*/ 115 w 350"/>
                  <a:gd name="T45" fmla="*/ 170 h 442"/>
                  <a:gd name="T46" fmla="*/ 104 w 350"/>
                  <a:gd name="T47" fmla="*/ 176 h 442"/>
                  <a:gd name="T48" fmla="*/ 88 w 350"/>
                  <a:gd name="T49" fmla="*/ 201 h 442"/>
                  <a:gd name="T50" fmla="*/ 93 w 350"/>
                  <a:gd name="T51" fmla="*/ 231 h 442"/>
                  <a:gd name="T52" fmla="*/ 121 w 350"/>
                  <a:gd name="T53" fmla="*/ 241 h 442"/>
                  <a:gd name="T54" fmla="*/ 122 w 350"/>
                  <a:gd name="T55" fmla="*/ 242 h 442"/>
                  <a:gd name="T56" fmla="*/ 112 w 350"/>
                  <a:gd name="T57" fmla="*/ 260 h 442"/>
                  <a:gd name="T58" fmla="*/ 104 w 350"/>
                  <a:gd name="T59" fmla="*/ 282 h 442"/>
                  <a:gd name="T60" fmla="*/ 96 w 350"/>
                  <a:gd name="T61" fmla="*/ 278 h 442"/>
                  <a:gd name="T62" fmla="*/ 67 w 350"/>
                  <a:gd name="T63" fmla="*/ 275 h 442"/>
                  <a:gd name="T64" fmla="*/ 41 w 350"/>
                  <a:gd name="T65" fmla="*/ 283 h 442"/>
                  <a:gd name="T66" fmla="*/ 20 w 350"/>
                  <a:gd name="T67" fmla="*/ 296 h 442"/>
                  <a:gd name="T68" fmla="*/ 2 w 350"/>
                  <a:gd name="T69" fmla="*/ 332 h 442"/>
                  <a:gd name="T70" fmla="*/ 9 w 350"/>
                  <a:gd name="T71" fmla="*/ 399 h 442"/>
                  <a:gd name="T72" fmla="*/ 46 w 350"/>
                  <a:gd name="T73" fmla="*/ 436 h 442"/>
                  <a:gd name="T74" fmla="*/ 88 w 350"/>
                  <a:gd name="T75" fmla="*/ 442 h 442"/>
                  <a:gd name="T76" fmla="*/ 121 w 350"/>
                  <a:gd name="T77" fmla="*/ 427 h 442"/>
                  <a:gd name="T78" fmla="*/ 136 w 350"/>
                  <a:gd name="T79" fmla="*/ 413 h 442"/>
                  <a:gd name="T80" fmla="*/ 151 w 350"/>
                  <a:gd name="T81" fmla="*/ 398 h 442"/>
                  <a:gd name="T82" fmla="*/ 191 w 350"/>
                  <a:gd name="T83" fmla="*/ 388 h 442"/>
                  <a:gd name="T84" fmla="*/ 251 w 350"/>
                  <a:gd name="T85" fmla="*/ 362 h 442"/>
                  <a:gd name="T86" fmla="*/ 305 w 350"/>
                  <a:gd name="T87" fmla="*/ 309 h 442"/>
                  <a:gd name="T88" fmla="*/ 349 w 350"/>
                  <a:gd name="T89" fmla="*/ 224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50" h="442">
                    <a:moveTo>
                      <a:pt x="347" y="157"/>
                    </a:moveTo>
                    <a:lnTo>
                      <a:pt x="343" y="143"/>
                    </a:lnTo>
                    <a:lnTo>
                      <a:pt x="340" y="132"/>
                    </a:lnTo>
                    <a:lnTo>
                      <a:pt x="335" y="120"/>
                    </a:lnTo>
                    <a:lnTo>
                      <a:pt x="331" y="110"/>
                    </a:lnTo>
                    <a:lnTo>
                      <a:pt x="325" y="101"/>
                    </a:lnTo>
                    <a:lnTo>
                      <a:pt x="319" y="93"/>
                    </a:lnTo>
                    <a:lnTo>
                      <a:pt x="312" y="87"/>
                    </a:lnTo>
                    <a:lnTo>
                      <a:pt x="305" y="82"/>
                    </a:lnTo>
                    <a:lnTo>
                      <a:pt x="294" y="78"/>
                    </a:lnTo>
                    <a:lnTo>
                      <a:pt x="283" y="75"/>
                    </a:lnTo>
                    <a:lnTo>
                      <a:pt x="274" y="74"/>
                    </a:lnTo>
                    <a:lnTo>
                      <a:pt x="265" y="75"/>
                    </a:lnTo>
                    <a:lnTo>
                      <a:pt x="256" y="78"/>
                    </a:lnTo>
                    <a:lnTo>
                      <a:pt x="248" y="82"/>
                    </a:lnTo>
                    <a:lnTo>
                      <a:pt x="241" y="87"/>
                    </a:lnTo>
                    <a:lnTo>
                      <a:pt x="234" y="93"/>
                    </a:lnTo>
                    <a:lnTo>
                      <a:pt x="233" y="90"/>
                    </a:lnTo>
                    <a:lnTo>
                      <a:pt x="233" y="88"/>
                    </a:lnTo>
                    <a:lnTo>
                      <a:pt x="233" y="86"/>
                    </a:lnTo>
                    <a:lnTo>
                      <a:pt x="232" y="83"/>
                    </a:lnTo>
                    <a:lnTo>
                      <a:pt x="230" y="77"/>
                    </a:lnTo>
                    <a:lnTo>
                      <a:pt x="229" y="71"/>
                    </a:lnTo>
                    <a:lnTo>
                      <a:pt x="229" y="65"/>
                    </a:lnTo>
                    <a:lnTo>
                      <a:pt x="230" y="59"/>
                    </a:lnTo>
                    <a:lnTo>
                      <a:pt x="232" y="57"/>
                    </a:lnTo>
                    <a:lnTo>
                      <a:pt x="233" y="55"/>
                    </a:lnTo>
                    <a:lnTo>
                      <a:pt x="235" y="52"/>
                    </a:lnTo>
                    <a:lnTo>
                      <a:pt x="236" y="50"/>
                    </a:lnTo>
                    <a:lnTo>
                      <a:pt x="240" y="47"/>
                    </a:lnTo>
                    <a:lnTo>
                      <a:pt x="243" y="41"/>
                    </a:lnTo>
                    <a:lnTo>
                      <a:pt x="244" y="34"/>
                    </a:lnTo>
                    <a:lnTo>
                      <a:pt x="243" y="25"/>
                    </a:lnTo>
                    <a:lnTo>
                      <a:pt x="241" y="19"/>
                    </a:lnTo>
                    <a:lnTo>
                      <a:pt x="236" y="13"/>
                    </a:lnTo>
                    <a:lnTo>
                      <a:pt x="232" y="10"/>
                    </a:lnTo>
                    <a:lnTo>
                      <a:pt x="226" y="6"/>
                    </a:lnTo>
                    <a:lnTo>
                      <a:pt x="219" y="3"/>
                    </a:lnTo>
                    <a:lnTo>
                      <a:pt x="210" y="2"/>
                    </a:lnTo>
                    <a:lnTo>
                      <a:pt x="202" y="0"/>
                    </a:lnTo>
                    <a:lnTo>
                      <a:pt x="192" y="0"/>
                    </a:lnTo>
                    <a:lnTo>
                      <a:pt x="183" y="2"/>
                    </a:lnTo>
                    <a:lnTo>
                      <a:pt x="174" y="4"/>
                    </a:lnTo>
                    <a:lnTo>
                      <a:pt x="166" y="6"/>
                    </a:lnTo>
                    <a:lnTo>
                      <a:pt x="158" y="9"/>
                    </a:lnTo>
                    <a:lnTo>
                      <a:pt x="149" y="13"/>
                    </a:lnTo>
                    <a:lnTo>
                      <a:pt x="142" y="21"/>
                    </a:lnTo>
                    <a:lnTo>
                      <a:pt x="138" y="32"/>
                    </a:lnTo>
                    <a:lnTo>
                      <a:pt x="137" y="42"/>
                    </a:lnTo>
                    <a:lnTo>
                      <a:pt x="139" y="51"/>
                    </a:lnTo>
                    <a:lnTo>
                      <a:pt x="143" y="59"/>
                    </a:lnTo>
                    <a:lnTo>
                      <a:pt x="149" y="66"/>
                    </a:lnTo>
                    <a:lnTo>
                      <a:pt x="156" y="72"/>
                    </a:lnTo>
                    <a:lnTo>
                      <a:pt x="154" y="73"/>
                    </a:lnTo>
                    <a:lnTo>
                      <a:pt x="154" y="75"/>
                    </a:lnTo>
                    <a:lnTo>
                      <a:pt x="153" y="77"/>
                    </a:lnTo>
                    <a:lnTo>
                      <a:pt x="153" y="79"/>
                    </a:lnTo>
                    <a:lnTo>
                      <a:pt x="147" y="82"/>
                    </a:lnTo>
                    <a:lnTo>
                      <a:pt x="141" y="87"/>
                    </a:lnTo>
                    <a:lnTo>
                      <a:pt x="134" y="94"/>
                    </a:lnTo>
                    <a:lnTo>
                      <a:pt x="128" y="101"/>
                    </a:lnTo>
                    <a:lnTo>
                      <a:pt x="122" y="109"/>
                    </a:lnTo>
                    <a:lnTo>
                      <a:pt x="118" y="118"/>
                    </a:lnTo>
                    <a:lnTo>
                      <a:pt x="114" y="127"/>
                    </a:lnTo>
                    <a:lnTo>
                      <a:pt x="112" y="138"/>
                    </a:lnTo>
                    <a:lnTo>
                      <a:pt x="111" y="146"/>
                    </a:lnTo>
                    <a:lnTo>
                      <a:pt x="111" y="155"/>
                    </a:lnTo>
                    <a:lnTo>
                      <a:pt x="113" y="163"/>
                    </a:lnTo>
                    <a:lnTo>
                      <a:pt x="115" y="170"/>
                    </a:lnTo>
                    <a:lnTo>
                      <a:pt x="111" y="171"/>
                    </a:lnTo>
                    <a:lnTo>
                      <a:pt x="107" y="173"/>
                    </a:lnTo>
                    <a:lnTo>
                      <a:pt x="104" y="176"/>
                    </a:lnTo>
                    <a:lnTo>
                      <a:pt x="100" y="179"/>
                    </a:lnTo>
                    <a:lnTo>
                      <a:pt x="92" y="189"/>
                    </a:lnTo>
                    <a:lnTo>
                      <a:pt x="88" y="201"/>
                    </a:lnTo>
                    <a:lnTo>
                      <a:pt x="86" y="214"/>
                    </a:lnTo>
                    <a:lnTo>
                      <a:pt x="90" y="226"/>
                    </a:lnTo>
                    <a:lnTo>
                      <a:pt x="93" y="231"/>
                    </a:lnTo>
                    <a:lnTo>
                      <a:pt x="99" y="237"/>
                    </a:lnTo>
                    <a:lnTo>
                      <a:pt x="108" y="240"/>
                    </a:lnTo>
                    <a:lnTo>
                      <a:pt x="121" y="241"/>
                    </a:lnTo>
                    <a:lnTo>
                      <a:pt x="122" y="242"/>
                    </a:lnTo>
                    <a:lnTo>
                      <a:pt x="122" y="242"/>
                    </a:lnTo>
                    <a:lnTo>
                      <a:pt x="122" y="242"/>
                    </a:lnTo>
                    <a:lnTo>
                      <a:pt x="123" y="242"/>
                    </a:lnTo>
                    <a:lnTo>
                      <a:pt x="118" y="251"/>
                    </a:lnTo>
                    <a:lnTo>
                      <a:pt x="112" y="260"/>
                    </a:lnTo>
                    <a:lnTo>
                      <a:pt x="108" y="271"/>
                    </a:lnTo>
                    <a:lnTo>
                      <a:pt x="106" y="283"/>
                    </a:lnTo>
                    <a:lnTo>
                      <a:pt x="104" y="282"/>
                    </a:lnTo>
                    <a:lnTo>
                      <a:pt x="101" y="281"/>
                    </a:lnTo>
                    <a:lnTo>
                      <a:pt x="98" y="279"/>
                    </a:lnTo>
                    <a:lnTo>
                      <a:pt x="96" y="278"/>
                    </a:lnTo>
                    <a:lnTo>
                      <a:pt x="85" y="276"/>
                    </a:lnTo>
                    <a:lnTo>
                      <a:pt x="76" y="275"/>
                    </a:lnTo>
                    <a:lnTo>
                      <a:pt x="67" y="275"/>
                    </a:lnTo>
                    <a:lnTo>
                      <a:pt x="58" y="277"/>
                    </a:lnTo>
                    <a:lnTo>
                      <a:pt x="50" y="279"/>
                    </a:lnTo>
                    <a:lnTo>
                      <a:pt x="41" y="283"/>
                    </a:lnTo>
                    <a:lnTo>
                      <a:pt x="35" y="285"/>
                    </a:lnTo>
                    <a:lnTo>
                      <a:pt x="29" y="289"/>
                    </a:lnTo>
                    <a:lnTo>
                      <a:pt x="20" y="296"/>
                    </a:lnTo>
                    <a:lnTo>
                      <a:pt x="11" y="305"/>
                    </a:lnTo>
                    <a:lnTo>
                      <a:pt x="6" y="317"/>
                    </a:lnTo>
                    <a:lnTo>
                      <a:pt x="2" y="332"/>
                    </a:lnTo>
                    <a:lnTo>
                      <a:pt x="0" y="355"/>
                    </a:lnTo>
                    <a:lnTo>
                      <a:pt x="3" y="377"/>
                    </a:lnTo>
                    <a:lnTo>
                      <a:pt x="9" y="399"/>
                    </a:lnTo>
                    <a:lnTo>
                      <a:pt x="21" y="417"/>
                    </a:lnTo>
                    <a:lnTo>
                      <a:pt x="33" y="428"/>
                    </a:lnTo>
                    <a:lnTo>
                      <a:pt x="46" y="436"/>
                    </a:lnTo>
                    <a:lnTo>
                      <a:pt x="60" y="441"/>
                    </a:lnTo>
                    <a:lnTo>
                      <a:pt x="74" y="442"/>
                    </a:lnTo>
                    <a:lnTo>
                      <a:pt x="88" y="442"/>
                    </a:lnTo>
                    <a:lnTo>
                      <a:pt x="100" y="438"/>
                    </a:lnTo>
                    <a:lnTo>
                      <a:pt x="112" y="434"/>
                    </a:lnTo>
                    <a:lnTo>
                      <a:pt x="121" y="427"/>
                    </a:lnTo>
                    <a:lnTo>
                      <a:pt x="127" y="422"/>
                    </a:lnTo>
                    <a:lnTo>
                      <a:pt x="131" y="418"/>
                    </a:lnTo>
                    <a:lnTo>
                      <a:pt x="136" y="413"/>
                    </a:lnTo>
                    <a:lnTo>
                      <a:pt x="139" y="410"/>
                    </a:lnTo>
                    <a:lnTo>
                      <a:pt x="145" y="404"/>
                    </a:lnTo>
                    <a:lnTo>
                      <a:pt x="151" y="398"/>
                    </a:lnTo>
                    <a:lnTo>
                      <a:pt x="159" y="393"/>
                    </a:lnTo>
                    <a:lnTo>
                      <a:pt x="169" y="387"/>
                    </a:lnTo>
                    <a:lnTo>
                      <a:pt x="191" y="388"/>
                    </a:lnTo>
                    <a:lnTo>
                      <a:pt x="212" y="383"/>
                    </a:lnTo>
                    <a:lnTo>
                      <a:pt x="233" y="375"/>
                    </a:lnTo>
                    <a:lnTo>
                      <a:pt x="251" y="362"/>
                    </a:lnTo>
                    <a:lnTo>
                      <a:pt x="270" y="347"/>
                    </a:lnTo>
                    <a:lnTo>
                      <a:pt x="288" y="329"/>
                    </a:lnTo>
                    <a:lnTo>
                      <a:pt x="305" y="309"/>
                    </a:lnTo>
                    <a:lnTo>
                      <a:pt x="323" y="290"/>
                    </a:lnTo>
                    <a:lnTo>
                      <a:pt x="340" y="259"/>
                    </a:lnTo>
                    <a:lnTo>
                      <a:pt x="349" y="224"/>
                    </a:lnTo>
                    <a:lnTo>
                      <a:pt x="350" y="189"/>
                    </a:lnTo>
                    <a:lnTo>
                      <a:pt x="347" y="157"/>
                    </a:lnTo>
                    <a:close/>
                  </a:path>
                </a:pathLst>
              </a:custGeom>
              <a:solidFill>
                <a:srgbClr val="0072C6"/>
              </a:solidFill>
              <a:ln w="9525">
                <a:noFill/>
                <a:round/>
                <a:headEnd/>
                <a:tailEnd/>
              </a:ln>
              <a:extLst/>
            </p:spPr>
            <p:txBody>
              <a:bodyPr/>
              <a:lstStyle/>
              <a:p>
                <a:pPr>
                  <a:defRPr/>
                </a:pPr>
                <a:endParaRPr lang="en-GB" sz="1600">
                  <a:solidFill>
                    <a:prstClr val="black"/>
                  </a:solidFill>
                  <a:latin typeface="Arial" panose="020B0604020202020204" pitchFamily="34" charset="0"/>
                  <a:cs typeface="Arial" panose="020B0604020202020204" pitchFamily="34" charset="0"/>
                </a:endParaRPr>
              </a:p>
            </p:txBody>
          </p:sp>
          <p:sp>
            <p:nvSpPr>
              <p:cNvPr id="25" name="Freeform 11"/>
              <p:cNvSpPr>
                <a:spLocks/>
              </p:cNvSpPr>
              <p:nvPr/>
            </p:nvSpPr>
            <p:spPr bwMode="auto">
              <a:xfrm>
                <a:off x="7427482" y="4169565"/>
                <a:ext cx="77067" cy="177254"/>
              </a:xfrm>
              <a:custGeom>
                <a:avLst/>
                <a:gdLst>
                  <a:gd name="T0" fmla="*/ 1 w 40"/>
                  <a:gd name="T1" fmla="*/ 38 h 93"/>
                  <a:gd name="T2" fmla="*/ 3 w 40"/>
                  <a:gd name="T3" fmla="*/ 27 h 93"/>
                  <a:gd name="T4" fmla="*/ 8 w 40"/>
                  <a:gd name="T5" fmla="*/ 17 h 93"/>
                  <a:gd name="T6" fmla="*/ 14 w 40"/>
                  <a:gd name="T7" fmla="*/ 8 h 93"/>
                  <a:gd name="T8" fmla="*/ 20 w 40"/>
                  <a:gd name="T9" fmla="*/ 0 h 93"/>
                  <a:gd name="T10" fmla="*/ 18 w 40"/>
                  <a:gd name="T11" fmla="*/ 16 h 93"/>
                  <a:gd name="T12" fmla="*/ 18 w 40"/>
                  <a:gd name="T13" fmla="*/ 33 h 93"/>
                  <a:gd name="T14" fmla="*/ 19 w 40"/>
                  <a:gd name="T15" fmla="*/ 50 h 93"/>
                  <a:gd name="T16" fmla="*/ 23 w 40"/>
                  <a:gd name="T17" fmla="*/ 65 h 93"/>
                  <a:gd name="T18" fmla="*/ 26 w 40"/>
                  <a:gd name="T19" fmla="*/ 74 h 93"/>
                  <a:gd name="T20" fmla="*/ 31 w 40"/>
                  <a:gd name="T21" fmla="*/ 81 h 93"/>
                  <a:gd name="T22" fmla="*/ 35 w 40"/>
                  <a:gd name="T23" fmla="*/ 88 h 93"/>
                  <a:gd name="T24" fmla="*/ 40 w 40"/>
                  <a:gd name="T25" fmla="*/ 93 h 93"/>
                  <a:gd name="T26" fmla="*/ 39 w 40"/>
                  <a:gd name="T27" fmla="*/ 92 h 93"/>
                  <a:gd name="T28" fmla="*/ 37 w 40"/>
                  <a:gd name="T29" fmla="*/ 92 h 93"/>
                  <a:gd name="T30" fmla="*/ 35 w 40"/>
                  <a:gd name="T31" fmla="*/ 92 h 93"/>
                  <a:gd name="T32" fmla="*/ 33 w 40"/>
                  <a:gd name="T33" fmla="*/ 91 h 93"/>
                  <a:gd name="T34" fmla="*/ 30 w 40"/>
                  <a:gd name="T35" fmla="*/ 84 h 93"/>
                  <a:gd name="T36" fmla="*/ 25 w 40"/>
                  <a:gd name="T37" fmla="*/ 78 h 93"/>
                  <a:gd name="T38" fmla="*/ 20 w 40"/>
                  <a:gd name="T39" fmla="*/ 74 h 93"/>
                  <a:gd name="T40" fmla="*/ 14 w 40"/>
                  <a:gd name="T41" fmla="*/ 70 h 93"/>
                  <a:gd name="T42" fmla="*/ 14 w 40"/>
                  <a:gd name="T43" fmla="*/ 70 h 93"/>
                  <a:gd name="T44" fmla="*/ 14 w 40"/>
                  <a:gd name="T45" fmla="*/ 69 h 93"/>
                  <a:gd name="T46" fmla="*/ 14 w 40"/>
                  <a:gd name="T47" fmla="*/ 69 h 93"/>
                  <a:gd name="T48" fmla="*/ 14 w 40"/>
                  <a:gd name="T49" fmla="*/ 69 h 93"/>
                  <a:gd name="T50" fmla="*/ 7 w 40"/>
                  <a:gd name="T51" fmla="*/ 63 h 93"/>
                  <a:gd name="T52" fmla="*/ 2 w 40"/>
                  <a:gd name="T53" fmla="*/ 57 h 93"/>
                  <a:gd name="T54" fmla="*/ 0 w 40"/>
                  <a:gd name="T55" fmla="*/ 47 h 93"/>
                  <a:gd name="T56" fmla="*/ 1 w 40"/>
                  <a:gd name="T57" fmla="*/ 3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 h="93">
                    <a:moveTo>
                      <a:pt x="1" y="38"/>
                    </a:moveTo>
                    <a:lnTo>
                      <a:pt x="3" y="27"/>
                    </a:lnTo>
                    <a:lnTo>
                      <a:pt x="8" y="17"/>
                    </a:lnTo>
                    <a:lnTo>
                      <a:pt x="14" y="8"/>
                    </a:lnTo>
                    <a:lnTo>
                      <a:pt x="20" y="0"/>
                    </a:lnTo>
                    <a:lnTo>
                      <a:pt x="18" y="16"/>
                    </a:lnTo>
                    <a:lnTo>
                      <a:pt x="18" y="33"/>
                    </a:lnTo>
                    <a:lnTo>
                      <a:pt x="19" y="50"/>
                    </a:lnTo>
                    <a:lnTo>
                      <a:pt x="23" y="65"/>
                    </a:lnTo>
                    <a:lnTo>
                      <a:pt x="26" y="74"/>
                    </a:lnTo>
                    <a:lnTo>
                      <a:pt x="31" y="81"/>
                    </a:lnTo>
                    <a:lnTo>
                      <a:pt x="35" y="88"/>
                    </a:lnTo>
                    <a:lnTo>
                      <a:pt x="40" y="93"/>
                    </a:lnTo>
                    <a:lnTo>
                      <a:pt x="39" y="92"/>
                    </a:lnTo>
                    <a:lnTo>
                      <a:pt x="37" y="92"/>
                    </a:lnTo>
                    <a:lnTo>
                      <a:pt x="35" y="92"/>
                    </a:lnTo>
                    <a:lnTo>
                      <a:pt x="33" y="91"/>
                    </a:lnTo>
                    <a:lnTo>
                      <a:pt x="30" y="84"/>
                    </a:lnTo>
                    <a:lnTo>
                      <a:pt x="25" y="78"/>
                    </a:lnTo>
                    <a:lnTo>
                      <a:pt x="20" y="74"/>
                    </a:lnTo>
                    <a:lnTo>
                      <a:pt x="14" y="70"/>
                    </a:lnTo>
                    <a:lnTo>
                      <a:pt x="14" y="70"/>
                    </a:lnTo>
                    <a:lnTo>
                      <a:pt x="14" y="69"/>
                    </a:lnTo>
                    <a:lnTo>
                      <a:pt x="14" y="69"/>
                    </a:lnTo>
                    <a:lnTo>
                      <a:pt x="14" y="69"/>
                    </a:lnTo>
                    <a:lnTo>
                      <a:pt x="7" y="63"/>
                    </a:lnTo>
                    <a:lnTo>
                      <a:pt x="2" y="57"/>
                    </a:lnTo>
                    <a:lnTo>
                      <a:pt x="0" y="47"/>
                    </a:lnTo>
                    <a:lnTo>
                      <a:pt x="1" y="38"/>
                    </a:lnTo>
                    <a:close/>
                  </a:path>
                </a:pathLst>
              </a:custGeom>
              <a:solidFill>
                <a:srgbClr val="0072C6"/>
              </a:solidFill>
              <a:ln w="9525">
                <a:noFill/>
                <a:round/>
                <a:headEnd/>
                <a:tailEnd/>
              </a:ln>
              <a:extLst/>
            </p:spPr>
            <p:txBody>
              <a:bodyPr/>
              <a:lstStyle/>
              <a:p>
                <a:pPr>
                  <a:defRPr/>
                </a:pPr>
                <a:endParaRPr lang="en-GB" sz="1600">
                  <a:solidFill>
                    <a:prstClr val="black"/>
                  </a:solidFill>
                  <a:latin typeface="Arial" panose="020B0604020202020204" pitchFamily="34" charset="0"/>
                  <a:cs typeface="Arial" panose="020B0604020202020204" pitchFamily="34" charset="0"/>
                </a:endParaRPr>
              </a:p>
            </p:txBody>
          </p:sp>
          <p:sp>
            <p:nvSpPr>
              <p:cNvPr id="26" name="Freeform 12"/>
              <p:cNvSpPr>
                <a:spLocks/>
              </p:cNvSpPr>
              <p:nvPr/>
            </p:nvSpPr>
            <p:spPr bwMode="auto">
              <a:xfrm>
                <a:off x="7419776" y="4466271"/>
                <a:ext cx="23120" cy="80919"/>
              </a:xfrm>
              <a:custGeom>
                <a:avLst/>
                <a:gdLst>
                  <a:gd name="T0" fmla="*/ 11 w 14"/>
                  <a:gd name="T1" fmla="*/ 0 h 43"/>
                  <a:gd name="T2" fmla="*/ 13 w 14"/>
                  <a:gd name="T3" fmla="*/ 6 h 43"/>
                  <a:gd name="T4" fmla="*/ 14 w 14"/>
                  <a:gd name="T5" fmla="*/ 11 h 43"/>
                  <a:gd name="T6" fmla="*/ 14 w 14"/>
                  <a:gd name="T7" fmla="*/ 17 h 43"/>
                  <a:gd name="T8" fmla="*/ 12 w 14"/>
                  <a:gd name="T9" fmla="*/ 22 h 43"/>
                  <a:gd name="T10" fmla="*/ 9 w 14"/>
                  <a:gd name="T11" fmla="*/ 27 h 43"/>
                  <a:gd name="T12" fmla="*/ 7 w 14"/>
                  <a:gd name="T13" fmla="*/ 33 h 43"/>
                  <a:gd name="T14" fmla="*/ 6 w 14"/>
                  <a:gd name="T15" fmla="*/ 37 h 43"/>
                  <a:gd name="T16" fmla="*/ 5 w 14"/>
                  <a:gd name="T17" fmla="*/ 43 h 43"/>
                  <a:gd name="T18" fmla="*/ 4 w 14"/>
                  <a:gd name="T19" fmla="*/ 42 h 43"/>
                  <a:gd name="T20" fmla="*/ 4 w 14"/>
                  <a:gd name="T21" fmla="*/ 41 h 43"/>
                  <a:gd name="T22" fmla="*/ 2 w 14"/>
                  <a:gd name="T23" fmla="*/ 41 h 43"/>
                  <a:gd name="T24" fmla="*/ 1 w 14"/>
                  <a:gd name="T25" fmla="*/ 40 h 43"/>
                  <a:gd name="T26" fmla="*/ 1 w 14"/>
                  <a:gd name="T27" fmla="*/ 39 h 43"/>
                  <a:gd name="T28" fmla="*/ 1 w 14"/>
                  <a:gd name="T29" fmla="*/ 39 h 43"/>
                  <a:gd name="T30" fmla="*/ 1 w 14"/>
                  <a:gd name="T31" fmla="*/ 39 h 43"/>
                  <a:gd name="T32" fmla="*/ 1 w 14"/>
                  <a:gd name="T33" fmla="*/ 37 h 43"/>
                  <a:gd name="T34" fmla="*/ 1 w 14"/>
                  <a:gd name="T35" fmla="*/ 37 h 43"/>
                  <a:gd name="T36" fmla="*/ 0 w 14"/>
                  <a:gd name="T37" fmla="*/ 28 h 43"/>
                  <a:gd name="T38" fmla="*/ 2 w 14"/>
                  <a:gd name="T39" fmla="*/ 19 h 43"/>
                  <a:gd name="T40" fmla="*/ 6 w 14"/>
                  <a:gd name="T41" fmla="*/ 9 h 43"/>
                  <a:gd name="T42" fmla="*/ 11 w 14"/>
                  <a:gd name="T4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43">
                    <a:moveTo>
                      <a:pt x="11" y="0"/>
                    </a:moveTo>
                    <a:lnTo>
                      <a:pt x="13" y="6"/>
                    </a:lnTo>
                    <a:lnTo>
                      <a:pt x="14" y="11"/>
                    </a:lnTo>
                    <a:lnTo>
                      <a:pt x="14" y="17"/>
                    </a:lnTo>
                    <a:lnTo>
                      <a:pt x="12" y="22"/>
                    </a:lnTo>
                    <a:lnTo>
                      <a:pt x="9" y="27"/>
                    </a:lnTo>
                    <a:lnTo>
                      <a:pt x="7" y="33"/>
                    </a:lnTo>
                    <a:lnTo>
                      <a:pt x="6" y="37"/>
                    </a:lnTo>
                    <a:lnTo>
                      <a:pt x="5" y="43"/>
                    </a:lnTo>
                    <a:lnTo>
                      <a:pt x="4" y="42"/>
                    </a:lnTo>
                    <a:lnTo>
                      <a:pt x="4" y="41"/>
                    </a:lnTo>
                    <a:lnTo>
                      <a:pt x="2" y="41"/>
                    </a:lnTo>
                    <a:lnTo>
                      <a:pt x="1" y="40"/>
                    </a:lnTo>
                    <a:lnTo>
                      <a:pt x="1" y="39"/>
                    </a:lnTo>
                    <a:lnTo>
                      <a:pt x="1" y="39"/>
                    </a:lnTo>
                    <a:lnTo>
                      <a:pt x="1" y="39"/>
                    </a:lnTo>
                    <a:lnTo>
                      <a:pt x="1" y="37"/>
                    </a:lnTo>
                    <a:lnTo>
                      <a:pt x="1" y="37"/>
                    </a:lnTo>
                    <a:lnTo>
                      <a:pt x="0" y="28"/>
                    </a:lnTo>
                    <a:lnTo>
                      <a:pt x="2" y="19"/>
                    </a:lnTo>
                    <a:lnTo>
                      <a:pt x="6" y="9"/>
                    </a:lnTo>
                    <a:lnTo>
                      <a:pt x="11" y="0"/>
                    </a:lnTo>
                    <a:close/>
                  </a:path>
                </a:pathLst>
              </a:custGeom>
              <a:solidFill>
                <a:srgbClr val="0072C6"/>
              </a:solidFill>
              <a:ln w="9525">
                <a:noFill/>
                <a:round/>
                <a:headEnd/>
                <a:tailEnd/>
              </a:ln>
              <a:extLst/>
            </p:spPr>
            <p:txBody>
              <a:bodyPr/>
              <a:lstStyle/>
              <a:p>
                <a:pPr>
                  <a:defRPr/>
                </a:pPr>
                <a:endParaRPr lang="en-GB" sz="1600">
                  <a:solidFill>
                    <a:prstClr val="black"/>
                  </a:solidFill>
                  <a:latin typeface="Arial" panose="020B0604020202020204" pitchFamily="34" charset="0"/>
                  <a:cs typeface="Arial" panose="020B0604020202020204" pitchFamily="34" charset="0"/>
                </a:endParaRPr>
              </a:p>
            </p:txBody>
          </p:sp>
          <p:sp>
            <p:nvSpPr>
              <p:cNvPr id="27" name="Freeform 13"/>
              <p:cNvSpPr>
                <a:spLocks/>
              </p:cNvSpPr>
              <p:nvPr/>
            </p:nvSpPr>
            <p:spPr bwMode="auto">
              <a:xfrm>
                <a:off x="7215550" y="4000015"/>
                <a:ext cx="612680" cy="789934"/>
              </a:xfrm>
              <a:custGeom>
                <a:avLst/>
                <a:gdLst>
                  <a:gd name="T0" fmla="*/ 238 w 317"/>
                  <a:gd name="T1" fmla="*/ 321 h 409"/>
                  <a:gd name="T2" fmla="*/ 170 w 317"/>
                  <a:gd name="T3" fmla="*/ 355 h 409"/>
                  <a:gd name="T4" fmla="*/ 149 w 317"/>
                  <a:gd name="T5" fmla="*/ 352 h 409"/>
                  <a:gd name="T6" fmla="*/ 128 w 317"/>
                  <a:gd name="T7" fmla="*/ 365 h 409"/>
                  <a:gd name="T8" fmla="*/ 114 w 317"/>
                  <a:gd name="T9" fmla="*/ 378 h 409"/>
                  <a:gd name="T10" fmla="*/ 99 w 317"/>
                  <a:gd name="T11" fmla="*/ 393 h 409"/>
                  <a:gd name="T12" fmla="*/ 68 w 317"/>
                  <a:gd name="T13" fmla="*/ 409 h 409"/>
                  <a:gd name="T14" fmla="*/ 26 w 317"/>
                  <a:gd name="T15" fmla="*/ 398 h 409"/>
                  <a:gd name="T16" fmla="*/ 0 w 317"/>
                  <a:gd name="T17" fmla="*/ 338 h 409"/>
                  <a:gd name="T18" fmla="*/ 14 w 317"/>
                  <a:gd name="T19" fmla="*/ 291 h 409"/>
                  <a:gd name="T20" fmla="*/ 36 w 317"/>
                  <a:gd name="T21" fmla="*/ 279 h 409"/>
                  <a:gd name="T22" fmla="*/ 65 w 317"/>
                  <a:gd name="T23" fmla="*/ 275 h 409"/>
                  <a:gd name="T24" fmla="*/ 99 w 317"/>
                  <a:gd name="T25" fmla="*/ 296 h 409"/>
                  <a:gd name="T26" fmla="*/ 110 w 317"/>
                  <a:gd name="T27" fmla="*/ 312 h 409"/>
                  <a:gd name="T28" fmla="*/ 114 w 317"/>
                  <a:gd name="T29" fmla="*/ 319 h 409"/>
                  <a:gd name="T30" fmla="*/ 124 w 317"/>
                  <a:gd name="T31" fmla="*/ 326 h 409"/>
                  <a:gd name="T32" fmla="*/ 130 w 317"/>
                  <a:gd name="T33" fmla="*/ 317 h 409"/>
                  <a:gd name="T34" fmla="*/ 127 w 317"/>
                  <a:gd name="T35" fmla="*/ 281 h 409"/>
                  <a:gd name="T36" fmla="*/ 126 w 317"/>
                  <a:gd name="T37" fmla="*/ 223 h 409"/>
                  <a:gd name="T38" fmla="*/ 109 w 317"/>
                  <a:gd name="T39" fmla="*/ 208 h 409"/>
                  <a:gd name="T40" fmla="*/ 91 w 317"/>
                  <a:gd name="T41" fmla="*/ 205 h 409"/>
                  <a:gd name="T42" fmla="*/ 90 w 317"/>
                  <a:gd name="T43" fmla="*/ 179 h 409"/>
                  <a:gd name="T44" fmla="*/ 106 w 317"/>
                  <a:gd name="T45" fmla="*/ 168 h 409"/>
                  <a:gd name="T46" fmla="*/ 126 w 317"/>
                  <a:gd name="T47" fmla="*/ 181 h 409"/>
                  <a:gd name="T48" fmla="*/ 134 w 317"/>
                  <a:gd name="T49" fmla="*/ 192 h 409"/>
                  <a:gd name="T50" fmla="*/ 163 w 317"/>
                  <a:gd name="T51" fmla="*/ 209 h 409"/>
                  <a:gd name="T52" fmla="*/ 172 w 317"/>
                  <a:gd name="T53" fmla="*/ 245 h 409"/>
                  <a:gd name="T54" fmla="*/ 175 w 317"/>
                  <a:gd name="T55" fmla="*/ 260 h 409"/>
                  <a:gd name="T56" fmla="*/ 187 w 317"/>
                  <a:gd name="T57" fmla="*/ 257 h 409"/>
                  <a:gd name="T58" fmla="*/ 179 w 317"/>
                  <a:gd name="T59" fmla="*/ 204 h 409"/>
                  <a:gd name="T60" fmla="*/ 216 w 317"/>
                  <a:gd name="T61" fmla="*/ 192 h 409"/>
                  <a:gd name="T62" fmla="*/ 262 w 317"/>
                  <a:gd name="T63" fmla="*/ 159 h 409"/>
                  <a:gd name="T64" fmla="*/ 270 w 317"/>
                  <a:gd name="T65" fmla="*/ 144 h 409"/>
                  <a:gd name="T66" fmla="*/ 260 w 317"/>
                  <a:gd name="T67" fmla="*/ 138 h 409"/>
                  <a:gd name="T68" fmla="*/ 245 w 317"/>
                  <a:gd name="T69" fmla="*/ 155 h 409"/>
                  <a:gd name="T70" fmla="*/ 201 w 317"/>
                  <a:gd name="T71" fmla="*/ 179 h 409"/>
                  <a:gd name="T72" fmla="*/ 157 w 317"/>
                  <a:gd name="T73" fmla="*/ 163 h 409"/>
                  <a:gd name="T74" fmla="*/ 145 w 317"/>
                  <a:gd name="T75" fmla="*/ 94 h 409"/>
                  <a:gd name="T76" fmla="*/ 157 w 317"/>
                  <a:gd name="T77" fmla="*/ 50 h 409"/>
                  <a:gd name="T78" fmla="*/ 154 w 317"/>
                  <a:gd name="T79" fmla="*/ 43 h 409"/>
                  <a:gd name="T80" fmla="*/ 141 w 317"/>
                  <a:gd name="T81" fmla="*/ 35 h 409"/>
                  <a:gd name="T82" fmla="*/ 139 w 317"/>
                  <a:gd name="T83" fmla="*/ 15 h 409"/>
                  <a:gd name="T84" fmla="*/ 160 w 317"/>
                  <a:gd name="T85" fmla="*/ 3 h 409"/>
                  <a:gd name="T86" fmla="*/ 189 w 317"/>
                  <a:gd name="T87" fmla="*/ 1 h 409"/>
                  <a:gd name="T88" fmla="*/ 208 w 317"/>
                  <a:gd name="T89" fmla="*/ 8 h 409"/>
                  <a:gd name="T90" fmla="*/ 211 w 317"/>
                  <a:gd name="T91" fmla="*/ 18 h 409"/>
                  <a:gd name="T92" fmla="*/ 203 w 317"/>
                  <a:gd name="T93" fmla="*/ 27 h 409"/>
                  <a:gd name="T94" fmla="*/ 196 w 317"/>
                  <a:gd name="T95" fmla="*/ 53 h 409"/>
                  <a:gd name="T96" fmla="*/ 201 w 317"/>
                  <a:gd name="T97" fmla="*/ 79 h 409"/>
                  <a:gd name="T98" fmla="*/ 203 w 317"/>
                  <a:gd name="T99" fmla="*/ 89 h 409"/>
                  <a:gd name="T100" fmla="*/ 198 w 317"/>
                  <a:gd name="T101" fmla="*/ 96 h 409"/>
                  <a:gd name="T102" fmla="*/ 192 w 317"/>
                  <a:gd name="T103" fmla="*/ 108 h 409"/>
                  <a:gd name="T104" fmla="*/ 201 w 317"/>
                  <a:gd name="T105" fmla="*/ 116 h 409"/>
                  <a:gd name="T106" fmla="*/ 222 w 317"/>
                  <a:gd name="T107" fmla="*/ 94 h 409"/>
                  <a:gd name="T108" fmla="*/ 257 w 317"/>
                  <a:gd name="T109" fmla="*/ 73 h 409"/>
                  <a:gd name="T110" fmla="*/ 301 w 317"/>
                  <a:gd name="T111" fmla="*/ 102 h 409"/>
                  <a:gd name="T112" fmla="*/ 316 w 317"/>
                  <a:gd name="T113" fmla="*/ 204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7" h="409">
                    <a:moveTo>
                      <a:pt x="293" y="262"/>
                    </a:moveTo>
                    <a:lnTo>
                      <a:pt x="275" y="285"/>
                    </a:lnTo>
                    <a:lnTo>
                      <a:pt x="256" y="305"/>
                    </a:lnTo>
                    <a:lnTo>
                      <a:pt x="238" y="321"/>
                    </a:lnTo>
                    <a:lnTo>
                      <a:pt x="222" y="335"/>
                    </a:lnTo>
                    <a:lnTo>
                      <a:pt x="204" y="345"/>
                    </a:lnTo>
                    <a:lnTo>
                      <a:pt x="187" y="352"/>
                    </a:lnTo>
                    <a:lnTo>
                      <a:pt x="170" y="355"/>
                    </a:lnTo>
                    <a:lnTo>
                      <a:pt x="152" y="353"/>
                    </a:lnTo>
                    <a:lnTo>
                      <a:pt x="151" y="352"/>
                    </a:lnTo>
                    <a:lnTo>
                      <a:pt x="150" y="352"/>
                    </a:lnTo>
                    <a:lnTo>
                      <a:pt x="149" y="352"/>
                    </a:lnTo>
                    <a:lnTo>
                      <a:pt x="148" y="353"/>
                    </a:lnTo>
                    <a:lnTo>
                      <a:pt x="140" y="358"/>
                    </a:lnTo>
                    <a:lnTo>
                      <a:pt x="134" y="361"/>
                    </a:lnTo>
                    <a:lnTo>
                      <a:pt x="128" y="365"/>
                    </a:lnTo>
                    <a:lnTo>
                      <a:pt x="125" y="368"/>
                    </a:lnTo>
                    <a:lnTo>
                      <a:pt x="120" y="372"/>
                    </a:lnTo>
                    <a:lnTo>
                      <a:pt x="117" y="374"/>
                    </a:lnTo>
                    <a:lnTo>
                      <a:pt x="114" y="378"/>
                    </a:lnTo>
                    <a:lnTo>
                      <a:pt x="111" y="381"/>
                    </a:lnTo>
                    <a:lnTo>
                      <a:pt x="107" y="385"/>
                    </a:lnTo>
                    <a:lnTo>
                      <a:pt x="104" y="388"/>
                    </a:lnTo>
                    <a:lnTo>
                      <a:pt x="99" y="393"/>
                    </a:lnTo>
                    <a:lnTo>
                      <a:pt x="94" y="397"/>
                    </a:lnTo>
                    <a:lnTo>
                      <a:pt x="87" y="402"/>
                    </a:lnTo>
                    <a:lnTo>
                      <a:pt x="77" y="405"/>
                    </a:lnTo>
                    <a:lnTo>
                      <a:pt x="68" y="409"/>
                    </a:lnTo>
                    <a:lnTo>
                      <a:pt x="58" y="409"/>
                    </a:lnTo>
                    <a:lnTo>
                      <a:pt x="46" y="408"/>
                    </a:lnTo>
                    <a:lnTo>
                      <a:pt x="36" y="404"/>
                    </a:lnTo>
                    <a:lnTo>
                      <a:pt x="26" y="398"/>
                    </a:lnTo>
                    <a:lnTo>
                      <a:pt x="16" y="389"/>
                    </a:lnTo>
                    <a:lnTo>
                      <a:pt x="7" y="374"/>
                    </a:lnTo>
                    <a:lnTo>
                      <a:pt x="3" y="357"/>
                    </a:lnTo>
                    <a:lnTo>
                      <a:pt x="0" y="338"/>
                    </a:lnTo>
                    <a:lnTo>
                      <a:pt x="1" y="319"/>
                    </a:lnTo>
                    <a:lnTo>
                      <a:pt x="5" y="307"/>
                    </a:lnTo>
                    <a:lnTo>
                      <a:pt x="8" y="298"/>
                    </a:lnTo>
                    <a:lnTo>
                      <a:pt x="14" y="291"/>
                    </a:lnTo>
                    <a:lnTo>
                      <a:pt x="20" y="285"/>
                    </a:lnTo>
                    <a:lnTo>
                      <a:pt x="24" y="283"/>
                    </a:lnTo>
                    <a:lnTo>
                      <a:pt x="30" y="281"/>
                    </a:lnTo>
                    <a:lnTo>
                      <a:pt x="36" y="279"/>
                    </a:lnTo>
                    <a:lnTo>
                      <a:pt x="43" y="276"/>
                    </a:lnTo>
                    <a:lnTo>
                      <a:pt x="50" y="275"/>
                    </a:lnTo>
                    <a:lnTo>
                      <a:pt x="58" y="274"/>
                    </a:lnTo>
                    <a:lnTo>
                      <a:pt x="65" y="275"/>
                    </a:lnTo>
                    <a:lnTo>
                      <a:pt x="73" y="276"/>
                    </a:lnTo>
                    <a:lnTo>
                      <a:pt x="83" y="281"/>
                    </a:lnTo>
                    <a:lnTo>
                      <a:pt x="91" y="288"/>
                    </a:lnTo>
                    <a:lnTo>
                      <a:pt x="99" y="296"/>
                    </a:lnTo>
                    <a:lnTo>
                      <a:pt x="105" y="307"/>
                    </a:lnTo>
                    <a:lnTo>
                      <a:pt x="106" y="308"/>
                    </a:lnTo>
                    <a:lnTo>
                      <a:pt x="107" y="311"/>
                    </a:lnTo>
                    <a:lnTo>
                      <a:pt x="110" y="312"/>
                    </a:lnTo>
                    <a:lnTo>
                      <a:pt x="111" y="312"/>
                    </a:lnTo>
                    <a:lnTo>
                      <a:pt x="112" y="314"/>
                    </a:lnTo>
                    <a:lnTo>
                      <a:pt x="113" y="317"/>
                    </a:lnTo>
                    <a:lnTo>
                      <a:pt x="114" y="319"/>
                    </a:lnTo>
                    <a:lnTo>
                      <a:pt x="116" y="321"/>
                    </a:lnTo>
                    <a:lnTo>
                      <a:pt x="118" y="323"/>
                    </a:lnTo>
                    <a:lnTo>
                      <a:pt x="120" y="325"/>
                    </a:lnTo>
                    <a:lnTo>
                      <a:pt x="124" y="326"/>
                    </a:lnTo>
                    <a:lnTo>
                      <a:pt x="126" y="325"/>
                    </a:lnTo>
                    <a:lnTo>
                      <a:pt x="128" y="322"/>
                    </a:lnTo>
                    <a:lnTo>
                      <a:pt x="130" y="319"/>
                    </a:lnTo>
                    <a:lnTo>
                      <a:pt x="130" y="317"/>
                    </a:lnTo>
                    <a:lnTo>
                      <a:pt x="129" y="313"/>
                    </a:lnTo>
                    <a:lnTo>
                      <a:pt x="126" y="304"/>
                    </a:lnTo>
                    <a:lnTo>
                      <a:pt x="125" y="292"/>
                    </a:lnTo>
                    <a:lnTo>
                      <a:pt x="127" y="281"/>
                    </a:lnTo>
                    <a:lnTo>
                      <a:pt x="132" y="269"/>
                    </a:lnTo>
                    <a:lnTo>
                      <a:pt x="135" y="254"/>
                    </a:lnTo>
                    <a:lnTo>
                      <a:pt x="134" y="238"/>
                    </a:lnTo>
                    <a:lnTo>
                      <a:pt x="126" y="223"/>
                    </a:lnTo>
                    <a:lnTo>
                      <a:pt x="113" y="209"/>
                    </a:lnTo>
                    <a:lnTo>
                      <a:pt x="112" y="208"/>
                    </a:lnTo>
                    <a:lnTo>
                      <a:pt x="110" y="208"/>
                    </a:lnTo>
                    <a:lnTo>
                      <a:pt x="109" y="208"/>
                    </a:lnTo>
                    <a:lnTo>
                      <a:pt x="106" y="208"/>
                    </a:lnTo>
                    <a:lnTo>
                      <a:pt x="101" y="208"/>
                    </a:lnTo>
                    <a:lnTo>
                      <a:pt x="96" y="207"/>
                    </a:lnTo>
                    <a:lnTo>
                      <a:pt x="91" y="205"/>
                    </a:lnTo>
                    <a:lnTo>
                      <a:pt x="88" y="201"/>
                    </a:lnTo>
                    <a:lnTo>
                      <a:pt x="87" y="196"/>
                    </a:lnTo>
                    <a:lnTo>
                      <a:pt x="88" y="187"/>
                    </a:lnTo>
                    <a:lnTo>
                      <a:pt x="90" y="179"/>
                    </a:lnTo>
                    <a:lnTo>
                      <a:pt x="95" y="172"/>
                    </a:lnTo>
                    <a:lnTo>
                      <a:pt x="98" y="170"/>
                    </a:lnTo>
                    <a:lnTo>
                      <a:pt x="103" y="168"/>
                    </a:lnTo>
                    <a:lnTo>
                      <a:pt x="106" y="168"/>
                    </a:lnTo>
                    <a:lnTo>
                      <a:pt x="111" y="168"/>
                    </a:lnTo>
                    <a:lnTo>
                      <a:pt x="117" y="170"/>
                    </a:lnTo>
                    <a:lnTo>
                      <a:pt x="122" y="174"/>
                    </a:lnTo>
                    <a:lnTo>
                      <a:pt x="126" y="181"/>
                    </a:lnTo>
                    <a:lnTo>
                      <a:pt x="129" y="187"/>
                    </a:lnTo>
                    <a:lnTo>
                      <a:pt x="130" y="190"/>
                    </a:lnTo>
                    <a:lnTo>
                      <a:pt x="132" y="191"/>
                    </a:lnTo>
                    <a:lnTo>
                      <a:pt x="134" y="192"/>
                    </a:lnTo>
                    <a:lnTo>
                      <a:pt x="136" y="193"/>
                    </a:lnTo>
                    <a:lnTo>
                      <a:pt x="148" y="196"/>
                    </a:lnTo>
                    <a:lnTo>
                      <a:pt x="157" y="201"/>
                    </a:lnTo>
                    <a:lnTo>
                      <a:pt x="163" y="209"/>
                    </a:lnTo>
                    <a:lnTo>
                      <a:pt x="167" y="217"/>
                    </a:lnTo>
                    <a:lnTo>
                      <a:pt x="170" y="228"/>
                    </a:lnTo>
                    <a:lnTo>
                      <a:pt x="171" y="237"/>
                    </a:lnTo>
                    <a:lnTo>
                      <a:pt x="172" y="245"/>
                    </a:lnTo>
                    <a:lnTo>
                      <a:pt x="172" y="252"/>
                    </a:lnTo>
                    <a:lnTo>
                      <a:pt x="172" y="255"/>
                    </a:lnTo>
                    <a:lnTo>
                      <a:pt x="173" y="258"/>
                    </a:lnTo>
                    <a:lnTo>
                      <a:pt x="175" y="260"/>
                    </a:lnTo>
                    <a:lnTo>
                      <a:pt x="179" y="261"/>
                    </a:lnTo>
                    <a:lnTo>
                      <a:pt x="182" y="260"/>
                    </a:lnTo>
                    <a:lnTo>
                      <a:pt x="186" y="259"/>
                    </a:lnTo>
                    <a:lnTo>
                      <a:pt x="187" y="257"/>
                    </a:lnTo>
                    <a:lnTo>
                      <a:pt x="188" y="253"/>
                    </a:lnTo>
                    <a:lnTo>
                      <a:pt x="188" y="236"/>
                    </a:lnTo>
                    <a:lnTo>
                      <a:pt x="185" y="219"/>
                    </a:lnTo>
                    <a:lnTo>
                      <a:pt x="179" y="204"/>
                    </a:lnTo>
                    <a:lnTo>
                      <a:pt x="169" y="191"/>
                    </a:lnTo>
                    <a:lnTo>
                      <a:pt x="185" y="196"/>
                    </a:lnTo>
                    <a:lnTo>
                      <a:pt x="201" y="196"/>
                    </a:lnTo>
                    <a:lnTo>
                      <a:pt x="216" y="192"/>
                    </a:lnTo>
                    <a:lnTo>
                      <a:pt x="230" y="186"/>
                    </a:lnTo>
                    <a:lnTo>
                      <a:pt x="242" y="178"/>
                    </a:lnTo>
                    <a:lnTo>
                      <a:pt x="253" y="169"/>
                    </a:lnTo>
                    <a:lnTo>
                      <a:pt x="262" y="159"/>
                    </a:lnTo>
                    <a:lnTo>
                      <a:pt x="269" y="149"/>
                    </a:lnTo>
                    <a:lnTo>
                      <a:pt x="269" y="149"/>
                    </a:lnTo>
                    <a:lnTo>
                      <a:pt x="270" y="147"/>
                    </a:lnTo>
                    <a:lnTo>
                      <a:pt x="270" y="144"/>
                    </a:lnTo>
                    <a:lnTo>
                      <a:pt x="269" y="141"/>
                    </a:lnTo>
                    <a:lnTo>
                      <a:pt x="266" y="139"/>
                    </a:lnTo>
                    <a:lnTo>
                      <a:pt x="263" y="138"/>
                    </a:lnTo>
                    <a:lnTo>
                      <a:pt x="260" y="138"/>
                    </a:lnTo>
                    <a:lnTo>
                      <a:pt x="257" y="139"/>
                    </a:lnTo>
                    <a:lnTo>
                      <a:pt x="255" y="141"/>
                    </a:lnTo>
                    <a:lnTo>
                      <a:pt x="250" y="148"/>
                    </a:lnTo>
                    <a:lnTo>
                      <a:pt x="245" y="155"/>
                    </a:lnTo>
                    <a:lnTo>
                      <a:pt x="235" y="163"/>
                    </a:lnTo>
                    <a:lnTo>
                      <a:pt x="225" y="170"/>
                    </a:lnTo>
                    <a:lnTo>
                      <a:pt x="213" y="176"/>
                    </a:lnTo>
                    <a:lnTo>
                      <a:pt x="201" y="179"/>
                    </a:lnTo>
                    <a:lnTo>
                      <a:pt x="186" y="178"/>
                    </a:lnTo>
                    <a:lnTo>
                      <a:pt x="171" y="174"/>
                    </a:lnTo>
                    <a:lnTo>
                      <a:pt x="163" y="169"/>
                    </a:lnTo>
                    <a:lnTo>
                      <a:pt x="157" y="163"/>
                    </a:lnTo>
                    <a:lnTo>
                      <a:pt x="152" y="155"/>
                    </a:lnTo>
                    <a:lnTo>
                      <a:pt x="149" y="146"/>
                    </a:lnTo>
                    <a:lnTo>
                      <a:pt x="144" y="121"/>
                    </a:lnTo>
                    <a:lnTo>
                      <a:pt x="145" y="94"/>
                    </a:lnTo>
                    <a:lnTo>
                      <a:pt x="149" y="71"/>
                    </a:lnTo>
                    <a:lnTo>
                      <a:pt x="156" y="55"/>
                    </a:lnTo>
                    <a:lnTo>
                      <a:pt x="157" y="53"/>
                    </a:lnTo>
                    <a:lnTo>
                      <a:pt x="157" y="50"/>
                    </a:lnTo>
                    <a:lnTo>
                      <a:pt x="157" y="49"/>
                    </a:lnTo>
                    <a:lnTo>
                      <a:pt x="156" y="47"/>
                    </a:lnTo>
                    <a:lnTo>
                      <a:pt x="155" y="46"/>
                    </a:lnTo>
                    <a:lnTo>
                      <a:pt x="154" y="43"/>
                    </a:lnTo>
                    <a:lnTo>
                      <a:pt x="151" y="42"/>
                    </a:lnTo>
                    <a:lnTo>
                      <a:pt x="150" y="42"/>
                    </a:lnTo>
                    <a:lnTo>
                      <a:pt x="145" y="40"/>
                    </a:lnTo>
                    <a:lnTo>
                      <a:pt x="141" y="35"/>
                    </a:lnTo>
                    <a:lnTo>
                      <a:pt x="139" y="30"/>
                    </a:lnTo>
                    <a:lnTo>
                      <a:pt x="137" y="24"/>
                    </a:lnTo>
                    <a:lnTo>
                      <a:pt x="137" y="19"/>
                    </a:lnTo>
                    <a:lnTo>
                      <a:pt x="139" y="15"/>
                    </a:lnTo>
                    <a:lnTo>
                      <a:pt x="141" y="10"/>
                    </a:lnTo>
                    <a:lnTo>
                      <a:pt x="147" y="7"/>
                    </a:lnTo>
                    <a:lnTo>
                      <a:pt x="154" y="4"/>
                    </a:lnTo>
                    <a:lnTo>
                      <a:pt x="160" y="3"/>
                    </a:lnTo>
                    <a:lnTo>
                      <a:pt x="167" y="2"/>
                    </a:lnTo>
                    <a:lnTo>
                      <a:pt x="175" y="1"/>
                    </a:lnTo>
                    <a:lnTo>
                      <a:pt x="182" y="0"/>
                    </a:lnTo>
                    <a:lnTo>
                      <a:pt x="189" y="1"/>
                    </a:lnTo>
                    <a:lnTo>
                      <a:pt x="196" y="1"/>
                    </a:lnTo>
                    <a:lnTo>
                      <a:pt x="202" y="3"/>
                    </a:lnTo>
                    <a:lnTo>
                      <a:pt x="205" y="5"/>
                    </a:lnTo>
                    <a:lnTo>
                      <a:pt x="208" y="8"/>
                    </a:lnTo>
                    <a:lnTo>
                      <a:pt x="209" y="10"/>
                    </a:lnTo>
                    <a:lnTo>
                      <a:pt x="210" y="12"/>
                    </a:lnTo>
                    <a:lnTo>
                      <a:pt x="211" y="16"/>
                    </a:lnTo>
                    <a:lnTo>
                      <a:pt x="211" y="18"/>
                    </a:lnTo>
                    <a:lnTo>
                      <a:pt x="210" y="19"/>
                    </a:lnTo>
                    <a:lnTo>
                      <a:pt x="208" y="21"/>
                    </a:lnTo>
                    <a:lnTo>
                      <a:pt x="205" y="24"/>
                    </a:lnTo>
                    <a:lnTo>
                      <a:pt x="203" y="27"/>
                    </a:lnTo>
                    <a:lnTo>
                      <a:pt x="200" y="31"/>
                    </a:lnTo>
                    <a:lnTo>
                      <a:pt x="197" y="36"/>
                    </a:lnTo>
                    <a:lnTo>
                      <a:pt x="196" y="45"/>
                    </a:lnTo>
                    <a:lnTo>
                      <a:pt x="196" y="53"/>
                    </a:lnTo>
                    <a:lnTo>
                      <a:pt x="197" y="62"/>
                    </a:lnTo>
                    <a:lnTo>
                      <a:pt x="198" y="70"/>
                    </a:lnTo>
                    <a:lnTo>
                      <a:pt x="200" y="75"/>
                    </a:lnTo>
                    <a:lnTo>
                      <a:pt x="201" y="79"/>
                    </a:lnTo>
                    <a:lnTo>
                      <a:pt x="202" y="85"/>
                    </a:lnTo>
                    <a:lnTo>
                      <a:pt x="203" y="89"/>
                    </a:lnTo>
                    <a:lnTo>
                      <a:pt x="203" y="89"/>
                    </a:lnTo>
                    <a:lnTo>
                      <a:pt x="203" y="89"/>
                    </a:lnTo>
                    <a:lnTo>
                      <a:pt x="203" y="89"/>
                    </a:lnTo>
                    <a:lnTo>
                      <a:pt x="203" y="91"/>
                    </a:lnTo>
                    <a:lnTo>
                      <a:pt x="201" y="93"/>
                    </a:lnTo>
                    <a:lnTo>
                      <a:pt x="198" y="96"/>
                    </a:lnTo>
                    <a:lnTo>
                      <a:pt x="195" y="100"/>
                    </a:lnTo>
                    <a:lnTo>
                      <a:pt x="193" y="102"/>
                    </a:lnTo>
                    <a:lnTo>
                      <a:pt x="192" y="106"/>
                    </a:lnTo>
                    <a:lnTo>
                      <a:pt x="192" y="108"/>
                    </a:lnTo>
                    <a:lnTo>
                      <a:pt x="193" y="111"/>
                    </a:lnTo>
                    <a:lnTo>
                      <a:pt x="195" y="114"/>
                    </a:lnTo>
                    <a:lnTo>
                      <a:pt x="198" y="116"/>
                    </a:lnTo>
                    <a:lnTo>
                      <a:pt x="201" y="116"/>
                    </a:lnTo>
                    <a:lnTo>
                      <a:pt x="204" y="115"/>
                    </a:lnTo>
                    <a:lnTo>
                      <a:pt x="207" y="113"/>
                    </a:lnTo>
                    <a:lnTo>
                      <a:pt x="213" y="103"/>
                    </a:lnTo>
                    <a:lnTo>
                      <a:pt x="222" y="94"/>
                    </a:lnTo>
                    <a:lnTo>
                      <a:pt x="230" y="86"/>
                    </a:lnTo>
                    <a:lnTo>
                      <a:pt x="239" y="80"/>
                    </a:lnTo>
                    <a:lnTo>
                      <a:pt x="248" y="76"/>
                    </a:lnTo>
                    <a:lnTo>
                      <a:pt x="257" y="73"/>
                    </a:lnTo>
                    <a:lnTo>
                      <a:pt x="269" y="75"/>
                    </a:lnTo>
                    <a:lnTo>
                      <a:pt x="280" y="79"/>
                    </a:lnTo>
                    <a:lnTo>
                      <a:pt x="291" y="88"/>
                    </a:lnTo>
                    <a:lnTo>
                      <a:pt x="301" y="102"/>
                    </a:lnTo>
                    <a:lnTo>
                      <a:pt x="308" y="122"/>
                    </a:lnTo>
                    <a:lnTo>
                      <a:pt x="314" y="144"/>
                    </a:lnTo>
                    <a:lnTo>
                      <a:pt x="317" y="172"/>
                    </a:lnTo>
                    <a:lnTo>
                      <a:pt x="316" y="204"/>
                    </a:lnTo>
                    <a:lnTo>
                      <a:pt x="309" y="235"/>
                    </a:lnTo>
                    <a:lnTo>
                      <a:pt x="293" y="262"/>
                    </a:lnTo>
                    <a:close/>
                  </a:path>
                </a:pathLst>
              </a:custGeom>
              <a:solidFill>
                <a:schemeClr val="bg1"/>
              </a:solidFill>
              <a:ln w="9525">
                <a:noFill/>
                <a:round/>
                <a:headEnd/>
                <a:tailEnd/>
              </a:ln>
              <a:extLst/>
            </p:spPr>
            <p:txBody>
              <a:bodyPr/>
              <a:lstStyle/>
              <a:p>
                <a:pPr>
                  <a:defRPr/>
                </a:pPr>
                <a:endParaRPr lang="en-GB" sz="1600">
                  <a:solidFill>
                    <a:prstClr val="black"/>
                  </a:solidFill>
                  <a:latin typeface="Arial" panose="020B0604020202020204" pitchFamily="34" charset="0"/>
                  <a:cs typeface="Arial" panose="020B0604020202020204" pitchFamily="34" charset="0"/>
                </a:endParaRPr>
              </a:p>
            </p:txBody>
          </p:sp>
        </p:grpSp>
      </p:grpSp>
      <p:grpSp>
        <p:nvGrpSpPr>
          <p:cNvPr id="28" name="Group 27"/>
          <p:cNvGrpSpPr/>
          <p:nvPr/>
        </p:nvGrpSpPr>
        <p:grpSpPr>
          <a:xfrm>
            <a:off x="416962" y="4918740"/>
            <a:ext cx="467096" cy="457028"/>
            <a:chOff x="4966372" y="2258092"/>
            <a:chExt cx="612000" cy="612000"/>
          </a:xfrm>
          <a:solidFill>
            <a:schemeClr val="accent1">
              <a:lumMod val="60000"/>
              <a:lumOff val="40000"/>
            </a:schemeClr>
          </a:solidFill>
        </p:grpSpPr>
        <p:sp>
          <p:nvSpPr>
            <p:cNvPr id="29" name="Oval 28"/>
            <p:cNvSpPr/>
            <p:nvPr/>
          </p:nvSpPr>
          <p:spPr bwMode="ltGray">
            <a:xfrm>
              <a:off x="4966372" y="2258092"/>
              <a:ext cx="612000" cy="612000"/>
            </a:xfrm>
            <a:prstGeom prst="ellipse">
              <a:avLst/>
            </a:prstGeom>
            <a:solidFill>
              <a:srgbClr val="0072C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err="1">
                <a:solidFill>
                  <a:prstClr val="white"/>
                </a:solidFill>
                <a:latin typeface="Arial" panose="020B0604020202020204" pitchFamily="34" charset="0"/>
                <a:cs typeface="Arial" panose="020B0604020202020204" pitchFamily="34" charset="0"/>
              </a:endParaRPr>
            </a:p>
          </p:txBody>
        </p:sp>
        <p:sp>
          <p:nvSpPr>
            <p:cNvPr id="30" name="Freeform 4859"/>
            <p:cNvSpPr>
              <a:spLocks noEditPoints="1"/>
            </p:cNvSpPr>
            <p:nvPr/>
          </p:nvSpPr>
          <p:spPr bwMode="auto">
            <a:xfrm>
              <a:off x="5094280" y="2317098"/>
              <a:ext cx="356184" cy="499143"/>
            </a:xfrm>
            <a:custGeom>
              <a:avLst/>
              <a:gdLst>
                <a:gd name="T0" fmla="*/ 184 w 294"/>
                <a:gd name="T1" fmla="*/ 408 h 412"/>
                <a:gd name="T2" fmla="*/ 112 w 294"/>
                <a:gd name="T3" fmla="*/ 410 h 412"/>
                <a:gd name="T4" fmla="*/ 54 w 294"/>
                <a:gd name="T5" fmla="*/ 390 h 412"/>
                <a:gd name="T6" fmla="*/ 0 w 294"/>
                <a:gd name="T7" fmla="*/ 350 h 412"/>
                <a:gd name="T8" fmla="*/ 14 w 294"/>
                <a:gd name="T9" fmla="*/ 202 h 412"/>
                <a:gd name="T10" fmla="*/ 80 w 294"/>
                <a:gd name="T11" fmla="*/ 166 h 412"/>
                <a:gd name="T12" fmla="*/ 74 w 294"/>
                <a:gd name="T13" fmla="*/ 210 h 412"/>
                <a:gd name="T14" fmla="*/ 78 w 294"/>
                <a:gd name="T15" fmla="*/ 240 h 412"/>
                <a:gd name="T16" fmla="*/ 112 w 294"/>
                <a:gd name="T17" fmla="*/ 240 h 412"/>
                <a:gd name="T18" fmla="*/ 114 w 294"/>
                <a:gd name="T19" fmla="*/ 210 h 412"/>
                <a:gd name="T20" fmla="*/ 170 w 294"/>
                <a:gd name="T21" fmla="*/ 166 h 412"/>
                <a:gd name="T22" fmla="*/ 150 w 294"/>
                <a:gd name="T23" fmla="*/ 226 h 412"/>
                <a:gd name="T24" fmla="*/ 122 w 294"/>
                <a:gd name="T25" fmla="*/ 266 h 412"/>
                <a:gd name="T26" fmla="*/ 124 w 294"/>
                <a:gd name="T27" fmla="*/ 340 h 412"/>
                <a:gd name="T28" fmla="*/ 156 w 294"/>
                <a:gd name="T29" fmla="*/ 344 h 412"/>
                <a:gd name="T30" fmla="*/ 162 w 294"/>
                <a:gd name="T31" fmla="*/ 328 h 412"/>
                <a:gd name="T32" fmla="*/ 144 w 294"/>
                <a:gd name="T33" fmla="*/ 276 h 412"/>
                <a:gd name="T34" fmla="*/ 154 w 294"/>
                <a:gd name="T35" fmla="*/ 250 h 412"/>
                <a:gd name="T36" fmla="*/ 180 w 294"/>
                <a:gd name="T37" fmla="*/ 240 h 412"/>
                <a:gd name="T38" fmla="*/ 212 w 294"/>
                <a:gd name="T39" fmla="*/ 256 h 412"/>
                <a:gd name="T40" fmla="*/ 218 w 294"/>
                <a:gd name="T41" fmla="*/ 322 h 412"/>
                <a:gd name="T42" fmla="*/ 200 w 294"/>
                <a:gd name="T43" fmla="*/ 328 h 412"/>
                <a:gd name="T44" fmla="*/ 206 w 294"/>
                <a:gd name="T45" fmla="*/ 344 h 412"/>
                <a:gd name="T46" fmla="*/ 240 w 294"/>
                <a:gd name="T47" fmla="*/ 390 h 412"/>
                <a:gd name="T48" fmla="*/ 294 w 294"/>
                <a:gd name="T49" fmla="*/ 250 h 412"/>
                <a:gd name="T50" fmla="*/ 272 w 294"/>
                <a:gd name="T51" fmla="*/ 192 h 412"/>
                <a:gd name="T52" fmla="*/ 192 w 294"/>
                <a:gd name="T53" fmla="*/ 166 h 412"/>
                <a:gd name="T54" fmla="*/ 202 w 294"/>
                <a:gd name="T55" fmla="*/ 222 h 412"/>
                <a:gd name="T56" fmla="*/ 236 w 294"/>
                <a:gd name="T57" fmla="*/ 256 h 412"/>
                <a:gd name="T58" fmla="*/ 240 w 294"/>
                <a:gd name="T59" fmla="*/ 334 h 412"/>
                <a:gd name="T60" fmla="*/ 92 w 294"/>
                <a:gd name="T61" fmla="*/ 122 h 412"/>
                <a:gd name="T62" fmla="*/ 136 w 294"/>
                <a:gd name="T63" fmla="*/ 146 h 412"/>
                <a:gd name="T64" fmla="*/ 178 w 294"/>
                <a:gd name="T65" fmla="*/ 140 h 412"/>
                <a:gd name="T66" fmla="*/ 214 w 294"/>
                <a:gd name="T67" fmla="*/ 106 h 412"/>
                <a:gd name="T68" fmla="*/ 148 w 294"/>
                <a:gd name="T69" fmla="*/ 84 h 412"/>
                <a:gd name="T70" fmla="*/ 82 w 294"/>
                <a:gd name="T71" fmla="*/ 106 h 412"/>
                <a:gd name="T72" fmla="*/ 148 w 294"/>
                <a:gd name="T73" fmla="*/ 0 h 412"/>
                <a:gd name="T74" fmla="*/ 208 w 294"/>
                <a:gd name="T75" fmla="*/ 32 h 412"/>
                <a:gd name="T76" fmla="*/ 220 w 294"/>
                <a:gd name="T77" fmla="*/ 90 h 412"/>
                <a:gd name="T78" fmla="*/ 148 w 294"/>
                <a:gd name="T79" fmla="*/ 68 h 412"/>
                <a:gd name="T80" fmla="*/ 76 w 294"/>
                <a:gd name="T81" fmla="*/ 90 h 412"/>
                <a:gd name="T82" fmla="*/ 80 w 294"/>
                <a:gd name="T83" fmla="*/ 44 h 412"/>
                <a:gd name="T84" fmla="*/ 132 w 294"/>
                <a:gd name="T85" fmla="*/ 2 h 412"/>
                <a:gd name="T86" fmla="*/ 156 w 294"/>
                <a:gd name="T87" fmla="*/ 18 h 412"/>
                <a:gd name="T88" fmla="*/ 148 w 294"/>
                <a:gd name="T89" fmla="*/ 10 h 412"/>
                <a:gd name="T90" fmla="*/ 140 w 294"/>
                <a:gd name="T91" fmla="*/ 28 h 412"/>
                <a:gd name="T92" fmla="*/ 122 w 294"/>
                <a:gd name="T93" fmla="*/ 34 h 412"/>
                <a:gd name="T94" fmla="*/ 126 w 294"/>
                <a:gd name="T95" fmla="*/ 44 h 412"/>
                <a:gd name="T96" fmla="*/ 140 w 294"/>
                <a:gd name="T97" fmla="*/ 58 h 412"/>
                <a:gd name="T98" fmla="*/ 150 w 294"/>
                <a:gd name="T99" fmla="*/ 62 h 412"/>
                <a:gd name="T100" fmla="*/ 166 w 294"/>
                <a:gd name="T101" fmla="*/ 44 h 412"/>
                <a:gd name="T102" fmla="*/ 174 w 294"/>
                <a:gd name="T103" fmla="*/ 36 h 412"/>
                <a:gd name="T104" fmla="*/ 166 w 294"/>
                <a:gd name="T105" fmla="*/ 28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4" h="412">
                  <a:moveTo>
                    <a:pt x="218" y="344"/>
                  </a:moveTo>
                  <a:lnTo>
                    <a:pt x="218" y="400"/>
                  </a:lnTo>
                  <a:lnTo>
                    <a:pt x="218" y="400"/>
                  </a:lnTo>
                  <a:lnTo>
                    <a:pt x="202" y="404"/>
                  </a:lnTo>
                  <a:lnTo>
                    <a:pt x="184" y="408"/>
                  </a:lnTo>
                  <a:lnTo>
                    <a:pt x="166" y="412"/>
                  </a:lnTo>
                  <a:lnTo>
                    <a:pt x="148" y="412"/>
                  </a:lnTo>
                  <a:lnTo>
                    <a:pt x="148" y="412"/>
                  </a:lnTo>
                  <a:lnTo>
                    <a:pt x="130" y="412"/>
                  </a:lnTo>
                  <a:lnTo>
                    <a:pt x="112" y="410"/>
                  </a:lnTo>
                  <a:lnTo>
                    <a:pt x="94" y="406"/>
                  </a:lnTo>
                  <a:lnTo>
                    <a:pt x="78" y="400"/>
                  </a:lnTo>
                  <a:lnTo>
                    <a:pt x="78" y="264"/>
                  </a:lnTo>
                  <a:lnTo>
                    <a:pt x="54" y="264"/>
                  </a:lnTo>
                  <a:lnTo>
                    <a:pt x="54" y="390"/>
                  </a:lnTo>
                  <a:lnTo>
                    <a:pt x="54" y="390"/>
                  </a:lnTo>
                  <a:lnTo>
                    <a:pt x="40" y="382"/>
                  </a:lnTo>
                  <a:lnTo>
                    <a:pt x="26" y="372"/>
                  </a:lnTo>
                  <a:lnTo>
                    <a:pt x="12" y="362"/>
                  </a:lnTo>
                  <a:lnTo>
                    <a:pt x="0" y="350"/>
                  </a:lnTo>
                  <a:lnTo>
                    <a:pt x="0" y="248"/>
                  </a:lnTo>
                  <a:lnTo>
                    <a:pt x="0" y="248"/>
                  </a:lnTo>
                  <a:lnTo>
                    <a:pt x="2" y="232"/>
                  </a:lnTo>
                  <a:lnTo>
                    <a:pt x="6" y="216"/>
                  </a:lnTo>
                  <a:lnTo>
                    <a:pt x="14" y="202"/>
                  </a:lnTo>
                  <a:lnTo>
                    <a:pt x="24" y="190"/>
                  </a:lnTo>
                  <a:lnTo>
                    <a:pt x="36" y="180"/>
                  </a:lnTo>
                  <a:lnTo>
                    <a:pt x="48" y="172"/>
                  </a:lnTo>
                  <a:lnTo>
                    <a:pt x="64" y="168"/>
                  </a:lnTo>
                  <a:lnTo>
                    <a:pt x="80" y="166"/>
                  </a:lnTo>
                  <a:lnTo>
                    <a:pt x="84" y="166"/>
                  </a:lnTo>
                  <a:lnTo>
                    <a:pt x="84" y="200"/>
                  </a:lnTo>
                  <a:lnTo>
                    <a:pt x="84" y="200"/>
                  </a:lnTo>
                  <a:lnTo>
                    <a:pt x="78" y="204"/>
                  </a:lnTo>
                  <a:lnTo>
                    <a:pt x="74" y="210"/>
                  </a:lnTo>
                  <a:lnTo>
                    <a:pt x="72" y="216"/>
                  </a:lnTo>
                  <a:lnTo>
                    <a:pt x="70" y="222"/>
                  </a:lnTo>
                  <a:lnTo>
                    <a:pt x="70" y="222"/>
                  </a:lnTo>
                  <a:lnTo>
                    <a:pt x="72" y="232"/>
                  </a:lnTo>
                  <a:lnTo>
                    <a:pt x="78" y="240"/>
                  </a:lnTo>
                  <a:lnTo>
                    <a:pt x="84" y="246"/>
                  </a:lnTo>
                  <a:lnTo>
                    <a:pt x="94" y="248"/>
                  </a:lnTo>
                  <a:lnTo>
                    <a:pt x="94" y="248"/>
                  </a:lnTo>
                  <a:lnTo>
                    <a:pt x="104" y="246"/>
                  </a:lnTo>
                  <a:lnTo>
                    <a:pt x="112" y="240"/>
                  </a:lnTo>
                  <a:lnTo>
                    <a:pt x="116" y="232"/>
                  </a:lnTo>
                  <a:lnTo>
                    <a:pt x="118" y="222"/>
                  </a:lnTo>
                  <a:lnTo>
                    <a:pt x="118" y="222"/>
                  </a:lnTo>
                  <a:lnTo>
                    <a:pt x="118" y="216"/>
                  </a:lnTo>
                  <a:lnTo>
                    <a:pt x="114" y="210"/>
                  </a:lnTo>
                  <a:lnTo>
                    <a:pt x="110" y="204"/>
                  </a:lnTo>
                  <a:lnTo>
                    <a:pt x="104" y="200"/>
                  </a:lnTo>
                  <a:lnTo>
                    <a:pt x="104" y="166"/>
                  </a:lnTo>
                  <a:lnTo>
                    <a:pt x="170" y="166"/>
                  </a:lnTo>
                  <a:lnTo>
                    <a:pt x="170" y="166"/>
                  </a:lnTo>
                  <a:lnTo>
                    <a:pt x="170" y="168"/>
                  </a:lnTo>
                  <a:lnTo>
                    <a:pt x="170" y="218"/>
                  </a:lnTo>
                  <a:lnTo>
                    <a:pt x="170" y="218"/>
                  </a:lnTo>
                  <a:lnTo>
                    <a:pt x="160" y="222"/>
                  </a:lnTo>
                  <a:lnTo>
                    <a:pt x="150" y="226"/>
                  </a:lnTo>
                  <a:lnTo>
                    <a:pt x="142" y="232"/>
                  </a:lnTo>
                  <a:lnTo>
                    <a:pt x="136" y="238"/>
                  </a:lnTo>
                  <a:lnTo>
                    <a:pt x="130" y="248"/>
                  </a:lnTo>
                  <a:lnTo>
                    <a:pt x="126" y="256"/>
                  </a:lnTo>
                  <a:lnTo>
                    <a:pt x="122" y="266"/>
                  </a:lnTo>
                  <a:lnTo>
                    <a:pt x="122" y="276"/>
                  </a:lnTo>
                  <a:lnTo>
                    <a:pt x="122" y="332"/>
                  </a:lnTo>
                  <a:lnTo>
                    <a:pt x="122" y="332"/>
                  </a:lnTo>
                  <a:lnTo>
                    <a:pt x="122" y="338"/>
                  </a:lnTo>
                  <a:lnTo>
                    <a:pt x="124" y="340"/>
                  </a:lnTo>
                  <a:lnTo>
                    <a:pt x="128" y="344"/>
                  </a:lnTo>
                  <a:lnTo>
                    <a:pt x="132" y="344"/>
                  </a:lnTo>
                  <a:lnTo>
                    <a:pt x="152" y="344"/>
                  </a:lnTo>
                  <a:lnTo>
                    <a:pt x="152" y="344"/>
                  </a:lnTo>
                  <a:lnTo>
                    <a:pt x="156" y="344"/>
                  </a:lnTo>
                  <a:lnTo>
                    <a:pt x="160" y="340"/>
                  </a:lnTo>
                  <a:lnTo>
                    <a:pt x="162" y="338"/>
                  </a:lnTo>
                  <a:lnTo>
                    <a:pt x="164" y="332"/>
                  </a:lnTo>
                  <a:lnTo>
                    <a:pt x="164" y="332"/>
                  </a:lnTo>
                  <a:lnTo>
                    <a:pt x="162" y="328"/>
                  </a:lnTo>
                  <a:lnTo>
                    <a:pt x="160" y="326"/>
                  </a:lnTo>
                  <a:lnTo>
                    <a:pt x="156" y="322"/>
                  </a:lnTo>
                  <a:lnTo>
                    <a:pt x="152" y="322"/>
                  </a:lnTo>
                  <a:lnTo>
                    <a:pt x="144" y="322"/>
                  </a:lnTo>
                  <a:lnTo>
                    <a:pt x="144" y="276"/>
                  </a:lnTo>
                  <a:lnTo>
                    <a:pt x="144" y="276"/>
                  </a:lnTo>
                  <a:lnTo>
                    <a:pt x="144" y="270"/>
                  </a:lnTo>
                  <a:lnTo>
                    <a:pt x="146" y="262"/>
                  </a:lnTo>
                  <a:lnTo>
                    <a:pt x="150" y="256"/>
                  </a:lnTo>
                  <a:lnTo>
                    <a:pt x="154" y="250"/>
                  </a:lnTo>
                  <a:lnTo>
                    <a:pt x="160" y="246"/>
                  </a:lnTo>
                  <a:lnTo>
                    <a:pt x="166" y="242"/>
                  </a:lnTo>
                  <a:lnTo>
                    <a:pt x="174" y="240"/>
                  </a:lnTo>
                  <a:lnTo>
                    <a:pt x="180" y="240"/>
                  </a:lnTo>
                  <a:lnTo>
                    <a:pt x="180" y="240"/>
                  </a:lnTo>
                  <a:lnTo>
                    <a:pt x="188" y="240"/>
                  </a:lnTo>
                  <a:lnTo>
                    <a:pt x="196" y="242"/>
                  </a:lnTo>
                  <a:lnTo>
                    <a:pt x="202" y="246"/>
                  </a:lnTo>
                  <a:lnTo>
                    <a:pt x="208" y="250"/>
                  </a:lnTo>
                  <a:lnTo>
                    <a:pt x="212" y="256"/>
                  </a:lnTo>
                  <a:lnTo>
                    <a:pt x="216" y="262"/>
                  </a:lnTo>
                  <a:lnTo>
                    <a:pt x="218" y="270"/>
                  </a:lnTo>
                  <a:lnTo>
                    <a:pt x="218" y="276"/>
                  </a:lnTo>
                  <a:lnTo>
                    <a:pt x="218" y="278"/>
                  </a:lnTo>
                  <a:lnTo>
                    <a:pt x="218" y="322"/>
                  </a:lnTo>
                  <a:lnTo>
                    <a:pt x="210" y="322"/>
                  </a:lnTo>
                  <a:lnTo>
                    <a:pt x="210" y="322"/>
                  </a:lnTo>
                  <a:lnTo>
                    <a:pt x="206" y="322"/>
                  </a:lnTo>
                  <a:lnTo>
                    <a:pt x="202" y="326"/>
                  </a:lnTo>
                  <a:lnTo>
                    <a:pt x="200" y="328"/>
                  </a:lnTo>
                  <a:lnTo>
                    <a:pt x="198" y="332"/>
                  </a:lnTo>
                  <a:lnTo>
                    <a:pt x="198" y="332"/>
                  </a:lnTo>
                  <a:lnTo>
                    <a:pt x="200" y="338"/>
                  </a:lnTo>
                  <a:lnTo>
                    <a:pt x="202" y="340"/>
                  </a:lnTo>
                  <a:lnTo>
                    <a:pt x="206" y="344"/>
                  </a:lnTo>
                  <a:lnTo>
                    <a:pt x="210" y="344"/>
                  </a:lnTo>
                  <a:lnTo>
                    <a:pt x="218" y="344"/>
                  </a:lnTo>
                  <a:close/>
                  <a:moveTo>
                    <a:pt x="240" y="334"/>
                  </a:moveTo>
                  <a:lnTo>
                    <a:pt x="240" y="390"/>
                  </a:lnTo>
                  <a:lnTo>
                    <a:pt x="240" y="390"/>
                  </a:lnTo>
                  <a:lnTo>
                    <a:pt x="254" y="382"/>
                  </a:lnTo>
                  <a:lnTo>
                    <a:pt x="270" y="372"/>
                  </a:lnTo>
                  <a:lnTo>
                    <a:pt x="282" y="362"/>
                  </a:lnTo>
                  <a:lnTo>
                    <a:pt x="294" y="350"/>
                  </a:lnTo>
                  <a:lnTo>
                    <a:pt x="294" y="250"/>
                  </a:lnTo>
                  <a:lnTo>
                    <a:pt x="294" y="250"/>
                  </a:lnTo>
                  <a:lnTo>
                    <a:pt x="294" y="234"/>
                  </a:lnTo>
                  <a:lnTo>
                    <a:pt x="288" y="218"/>
                  </a:lnTo>
                  <a:lnTo>
                    <a:pt x="282" y="204"/>
                  </a:lnTo>
                  <a:lnTo>
                    <a:pt x="272" y="192"/>
                  </a:lnTo>
                  <a:lnTo>
                    <a:pt x="260" y="182"/>
                  </a:lnTo>
                  <a:lnTo>
                    <a:pt x="246" y="174"/>
                  </a:lnTo>
                  <a:lnTo>
                    <a:pt x="230" y="168"/>
                  </a:lnTo>
                  <a:lnTo>
                    <a:pt x="214" y="166"/>
                  </a:lnTo>
                  <a:lnTo>
                    <a:pt x="192" y="166"/>
                  </a:lnTo>
                  <a:lnTo>
                    <a:pt x="192" y="166"/>
                  </a:lnTo>
                  <a:lnTo>
                    <a:pt x="192" y="168"/>
                  </a:lnTo>
                  <a:lnTo>
                    <a:pt x="192" y="218"/>
                  </a:lnTo>
                  <a:lnTo>
                    <a:pt x="192" y="218"/>
                  </a:lnTo>
                  <a:lnTo>
                    <a:pt x="202" y="222"/>
                  </a:lnTo>
                  <a:lnTo>
                    <a:pt x="212" y="226"/>
                  </a:lnTo>
                  <a:lnTo>
                    <a:pt x="220" y="232"/>
                  </a:lnTo>
                  <a:lnTo>
                    <a:pt x="226" y="238"/>
                  </a:lnTo>
                  <a:lnTo>
                    <a:pt x="232" y="248"/>
                  </a:lnTo>
                  <a:lnTo>
                    <a:pt x="236" y="256"/>
                  </a:lnTo>
                  <a:lnTo>
                    <a:pt x="240" y="266"/>
                  </a:lnTo>
                  <a:lnTo>
                    <a:pt x="240" y="276"/>
                  </a:lnTo>
                  <a:lnTo>
                    <a:pt x="240" y="332"/>
                  </a:lnTo>
                  <a:lnTo>
                    <a:pt x="240" y="332"/>
                  </a:lnTo>
                  <a:lnTo>
                    <a:pt x="240" y="334"/>
                  </a:lnTo>
                  <a:lnTo>
                    <a:pt x="240" y="334"/>
                  </a:lnTo>
                  <a:close/>
                  <a:moveTo>
                    <a:pt x="82" y="106"/>
                  </a:moveTo>
                  <a:lnTo>
                    <a:pt x="82" y="106"/>
                  </a:lnTo>
                  <a:lnTo>
                    <a:pt x="86" y="116"/>
                  </a:lnTo>
                  <a:lnTo>
                    <a:pt x="92" y="122"/>
                  </a:lnTo>
                  <a:lnTo>
                    <a:pt x="100" y="130"/>
                  </a:lnTo>
                  <a:lnTo>
                    <a:pt x="108" y="136"/>
                  </a:lnTo>
                  <a:lnTo>
                    <a:pt x="118" y="140"/>
                  </a:lnTo>
                  <a:lnTo>
                    <a:pt x="126" y="144"/>
                  </a:lnTo>
                  <a:lnTo>
                    <a:pt x="136" y="146"/>
                  </a:lnTo>
                  <a:lnTo>
                    <a:pt x="148" y="148"/>
                  </a:lnTo>
                  <a:lnTo>
                    <a:pt x="148" y="148"/>
                  </a:lnTo>
                  <a:lnTo>
                    <a:pt x="158" y="146"/>
                  </a:lnTo>
                  <a:lnTo>
                    <a:pt x="168" y="144"/>
                  </a:lnTo>
                  <a:lnTo>
                    <a:pt x="178" y="140"/>
                  </a:lnTo>
                  <a:lnTo>
                    <a:pt x="186" y="136"/>
                  </a:lnTo>
                  <a:lnTo>
                    <a:pt x="196" y="130"/>
                  </a:lnTo>
                  <a:lnTo>
                    <a:pt x="202" y="122"/>
                  </a:lnTo>
                  <a:lnTo>
                    <a:pt x="208" y="116"/>
                  </a:lnTo>
                  <a:lnTo>
                    <a:pt x="214" y="106"/>
                  </a:lnTo>
                  <a:lnTo>
                    <a:pt x="214" y="106"/>
                  </a:lnTo>
                  <a:lnTo>
                    <a:pt x="200" y="96"/>
                  </a:lnTo>
                  <a:lnTo>
                    <a:pt x="184" y="90"/>
                  </a:lnTo>
                  <a:lnTo>
                    <a:pt x="166" y="84"/>
                  </a:lnTo>
                  <a:lnTo>
                    <a:pt x="148" y="84"/>
                  </a:lnTo>
                  <a:lnTo>
                    <a:pt x="148" y="84"/>
                  </a:lnTo>
                  <a:lnTo>
                    <a:pt x="130" y="84"/>
                  </a:lnTo>
                  <a:lnTo>
                    <a:pt x="112" y="90"/>
                  </a:lnTo>
                  <a:lnTo>
                    <a:pt x="96" y="96"/>
                  </a:lnTo>
                  <a:lnTo>
                    <a:pt x="82" y="106"/>
                  </a:lnTo>
                  <a:lnTo>
                    <a:pt x="82" y="106"/>
                  </a:lnTo>
                  <a:close/>
                  <a:moveTo>
                    <a:pt x="148" y="0"/>
                  </a:moveTo>
                  <a:lnTo>
                    <a:pt x="148" y="0"/>
                  </a:lnTo>
                  <a:lnTo>
                    <a:pt x="148" y="0"/>
                  </a:lnTo>
                  <a:lnTo>
                    <a:pt x="148" y="0"/>
                  </a:lnTo>
                  <a:lnTo>
                    <a:pt x="162" y="2"/>
                  </a:lnTo>
                  <a:lnTo>
                    <a:pt x="176" y="6"/>
                  </a:lnTo>
                  <a:lnTo>
                    <a:pt x="190" y="12"/>
                  </a:lnTo>
                  <a:lnTo>
                    <a:pt x="200" y="22"/>
                  </a:lnTo>
                  <a:lnTo>
                    <a:pt x="208" y="32"/>
                  </a:lnTo>
                  <a:lnTo>
                    <a:pt x="216" y="44"/>
                  </a:lnTo>
                  <a:lnTo>
                    <a:pt x="220" y="58"/>
                  </a:lnTo>
                  <a:lnTo>
                    <a:pt x="222" y="74"/>
                  </a:lnTo>
                  <a:lnTo>
                    <a:pt x="222" y="74"/>
                  </a:lnTo>
                  <a:lnTo>
                    <a:pt x="220" y="90"/>
                  </a:lnTo>
                  <a:lnTo>
                    <a:pt x="220" y="90"/>
                  </a:lnTo>
                  <a:lnTo>
                    <a:pt x="204" y="80"/>
                  </a:lnTo>
                  <a:lnTo>
                    <a:pt x="186" y="74"/>
                  </a:lnTo>
                  <a:lnTo>
                    <a:pt x="168" y="68"/>
                  </a:lnTo>
                  <a:lnTo>
                    <a:pt x="148" y="68"/>
                  </a:lnTo>
                  <a:lnTo>
                    <a:pt x="148" y="68"/>
                  </a:lnTo>
                  <a:lnTo>
                    <a:pt x="128" y="68"/>
                  </a:lnTo>
                  <a:lnTo>
                    <a:pt x="110" y="74"/>
                  </a:lnTo>
                  <a:lnTo>
                    <a:pt x="92" y="80"/>
                  </a:lnTo>
                  <a:lnTo>
                    <a:pt x="76" y="90"/>
                  </a:lnTo>
                  <a:lnTo>
                    <a:pt x="76" y="90"/>
                  </a:lnTo>
                  <a:lnTo>
                    <a:pt x="74" y="74"/>
                  </a:lnTo>
                  <a:lnTo>
                    <a:pt x="74" y="74"/>
                  </a:lnTo>
                  <a:lnTo>
                    <a:pt x="76" y="58"/>
                  </a:lnTo>
                  <a:lnTo>
                    <a:pt x="80" y="44"/>
                  </a:lnTo>
                  <a:lnTo>
                    <a:pt x="86" y="32"/>
                  </a:lnTo>
                  <a:lnTo>
                    <a:pt x="96" y="22"/>
                  </a:lnTo>
                  <a:lnTo>
                    <a:pt x="106" y="12"/>
                  </a:lnTo>
                  <a:lnTo>
                    <a:pt x="118" y="6"/>
                  </a:lnTo>
                  <a:lnTo>
                    <a:pt x="132" y="2"/>
                  </a:lnTo>
                  <a:lnTo>
                    <a:pt x="148" y="0"/>
                  </a:lnTo>
                  <a:lnTo>
                    <a:pt x="148" y="0"/>
                  </a:lnTo>
                  <a:close/>
                  <a:moveTo>
                    <a:pt x="156" y="28"/>
                  </a:moveTo>
                  <a:lnTo>
                    <a:pt x="156" y="18"/>
                  </a:lnTo>
                  <a:lnTo>
                    <a:pt x="156" y="18"/>
                  </a:lnTo>
                  <a:lnTo>
                    <a:pt x="154" y="16"/>
                  </a:lnTo>
                  <a:lnTo>
                    <a:pt x="152" y="12"/>
                  </a:lnTo>
                  <a:lnTo>
                    <a:pt x="150" y="10"/>
                  </a:lnTo>
                  <a:lnTo>
                    <a:pt x="148" y="10"/>
                  </a:lnTo>
                  <a:lnTo>
                    <a:pt x="148" y="10"/>
                  </a:lnTo>
                  <a:lnTo>
                    <a:pt x="144" y="10"/>
                  </a:lnTo>
                  <a:lnTo>
                    <a:pt x="142" y="12"/>
                  </a:lnTo>
                  <a:lnTo>
                    <a:pt x="140" y="16"/>
                  </a:lnTo>
                  <a:lnTo>
                    <a:pt x="140" y="18"/>
                  </a:lnTo>
                  <a:lnTo>
                    <a:pt x="140" y="28"/>
                  </a:lnTo>
                  <a:lnTo>
                    <a:pt x="130" y="28"/>
                  </a:lnTo>
                  <a:lnTo>
                    <a:pt x="130" y="28"/>
                  </a:lnTo>
                  <a:lnTo>
                    <a:pt x="126" y="28"/>
                  </a:lnTo>
                  <a:lnTo>
                    <a:pt x="124" y="30"/>
                  </a:lnTo>
                  <a:lnTo>
                    <a:pt x="122" y="34"/>
                  </a:lnTo>
                  <a:lnTo>
                    <a:pt x="122" y="36"/>
                  </a:lnTo>
                  <a:lnTo>
                    <a:pt x="122" y="36"/>
                  </a:lnTo>
                  <a:lnTo>
                    <a:pt x="122" y="40"/>
                  </a:lnTo>
                  <a:lnTo>
                    <a:pt x="124" y="42"/>
                  </a:lnTo>
                  <a:lnTo>
                    <a:pt x="126" y="44"/>
                  </a:lnTo>
                  <a:lnTo>
                    <a:pt x="130" y="44"/>
                  </a:lnTo>
                  <a:lnTo>
                    <a:pt x="140" y="44"/>
                  </a:lnTo>
                  <a:lnTo>
                    <a:pt x="140" y="54"/>
                  </a:lnTo>
                  <a:lnTo>
                    <a:pt x="140" y="54"/>
                  </a:lnTo>
                  <a:lnTo>
                    <a:pt x="140" y="58"/>
                  </a:lnTo>
                  <a:lnTo>
                    <a:pt x="142" y="60"/>
                  </a:lnTo>
                  <a:lnTo>
                    <a:pt x="144" y="62"/>
                  </a:lnTo>
                  <a:lnTo>
                    <a:pt x="148" y="62"/>
                  </a:lnTo>
                  <a:lnTo>
                    <a:pt x="148" y="62"/>
                  </a:lnTo>
                  <a:lnTo>
                    <a:pt x="150" y="62"/>
                  </a:lnTo>
                  <a:lnTo>
                    <a:pt x="152" y="60"/>
                  </a:lnTo>
                  <a:lnTo>
                    <a:pt x="154" y="58"/>
                  </a:lnTo>
                  <a:lnTo>
                    <a:pt x="156" y="54"/>
                  </a:lnTo>
                  <a:lnTo>
                    <a:pt x="156" y="44"/>
                  </a:lnTo>
                  <a:lnTo>
                    <a:pt x="166" y="44"/>
                  </a:lnTo>
                  <a:lnTo>
                    <a:pt x="166" y="44"/>
                  </a:lnTo>
                  <a:lnTo>
                    <a:pt x="168" y="44"/>
                  </a:lnTo>
                  <a:lnTo>
                    <a:pt x="170" y="42"/>
                  </a:lnTo>
                  <a:lnTo>
                    <a:pt x="172" y="40"/>
                  </a:lnTo>
                  <a:lnTo>
                    <a:pt x="174" y="36"/>
                  </a:lnTo>
                  <a:lnTo>
                    <a:pt x="174" y="36"/>
                  </a:lnTo>
                  <a:lnTo>
                    <a:pt x="172" y="34"/>
                  </a:lnTo>
                  <a:lnTo>
                    <a:pt x="170" y="30"/>
                  </a:lnTo>
                  <a:lnTo>
                    <a:pt x="168" y="28"/>
                  </a:lnTo>
                  <a:lnTo>
                    <a:pt x="166" y="28"/>
                  </a:lnTo>
                  <a:lnTo>
                    <a:pt x="156" y="28"/>
                  </a:lnTo>
                  <a:close/>
                </a:path>
              </a:pathLst>
            </a:custGeom>
            <a:solidFill>
              <a:schemeClr val="bg1"/>
            </a:solidFill>
            <a:ln w="9525">
              <a:noFill/>
              <a:round/>
              <a:headEnd/>
              <a:tailEnd/>
            </a:ln>
            <a:extLst/>
          </p:spPr>
          <p:txBody>
            <a:bodyPr/>
            <a:lstStyle/>
            <a:p>
              <a:pPr>
                <a:defRPr/>
              </a:pPr>
              <a:endParaRPr lang="en-GB" sz="1600">
                <a:solidFill>
                  <a:prstClr val="black"/>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03550106"/>
      </p:ext>
    </p:extLst>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r>
              <a:rPr lang="en-US" smtClean="0"/>
              <a:t>Draft in progress |</a:t>
            </a:r>
            <a:endParaRPr lang="en-US" dirty="0"/>
          </a:p>
        </p:txBody>
      </p:sp>
      <p:sp>
        <p:nvSpPr>
          <p:cNvPr id="4" name="Text Placeholder 3"/>
          <p:cNvSpPr>
            <a:spLocks noGrp="1"/>
          </p:cNvSpPr>
          <p:nvPr>
            <p:ph type="body" sz="quarter" idx="10"/>
          </p:nvPr>
        </p:nvSpPr>
        <p:spPr/>
        <p:txBody>
          <a:bodyPr/>
          <a:lstStyle/>
          <a:p>
            <a:r>
              <a:rPr lang="en-GB" dirty="0">
                <a:solidFill>
                  <a:srgbClr val="007AC3"/>
                </a:solidFill>
              </a:rPr>
              <a:t>Integrating mental </a:t>
            </a:r>
            <a:r>
              <a:rPr lang="en-GB" dirty="0" smtClean="0">
                <a:solidFill>
                  <a:srgbClr val="007AC3"/>
                </a:solidFill>
              </a:rPr>
              <a:t>health is a key area of focus across our priorities</a:t>
            </a:r>
            <a:endParaRPr lang="en-GB" dirty="0">
              <a:solidFill>
                <a:srgbClr val="007AC3"/>
              </a:solidFill>
            </a:endParaRPr>
          </a:p>
        </p:txBody>
      </p:sp>
      <p:graphicFrame>
        <p:nvGraphicFramePr>
          <p:cNvPr id="7" name="Table 6"/>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4275936723"/>
              </p:ext>
            </p:extLst>
          </p:nvPr>
        </p:nvGraphicFramePr>
        <p:xfrm>
          <a:off x="393652" y="1349966"/>
          <a:ext cx="9126538" cy="4844375"/>
        </p:xfrm>
        <a:graphic>
          <a:graphicData uri="http://schemas.openxmlformats.org/drawingml/2006/table">
            <a:tbl>
              <a:tblPr>
                <a:tableStyleId>{5C22544A-7EE6-4342-B048-85BDC9FD1C3A}</a:tableStyleId>
              </a:tblPr>
              <a:tblGrid>
                <a:gridCol w="1720582"/>
                <a:gridCol w="7405956"/>
              </a:tblGrid>
              <a:tr h="1212455">
                <a:tc>
                  <a:txBody>
                    <a:bodyPr/>
                    <a:lstStyle/>
                    <a:p>
                      <a:r>
                        <a:rPr lang="en-GB" sz="1000" b="1" baseline="0" dirty="0" smtClean="0">
                          <a:solidFill>
                            <a:schemeClr val="bg1"/>
                          </a:solidFill>
                          <a:latin typeface=" Arial"/>
                          <a:cs typeface="Arial" panose="020B0604020202020204" pitchFamily="34" charset="0"/>
                        </a:rPr>
                        <a:t>Community based care</a:t>
                      </a:r>
                      <a:endParaRPr lang="en-GB" sz="1000" b="1" dirty="0">
                        <a:solidFill>
                          <a:schemeClr val="bg1"/>
                        </a:solidFill>
                        <a:latin typeface=" Arial"/>
                        <a:cs typeface="Arial" panose="020B0604020202020204" pitchFamily="34" charset="0"/>
                      </a:endParaRPr>
                    </a:p>
                  </a:txBody>
                  <a:tcPr marL="72000" marR="72000" marT="72000">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7AC3"/>
                    </a:solidFill>
                  </a:tcPr>
                </a:tc>
                <a:tc>
                  <a:txBody>
                    <a:bodyPr/>
                    <a:lstStyle/>
                    <a:p>
                      <a:pPr marL="171450" lvl="0" indent="-171450" algn="l" defTabSz="349080" rtl="0" eaLnBrk="1" latinLnBrk="0" hangingPunct="1">
                        <a:lnSpc>
                          <a:spcPct val="100000"/>
                        </a:lnSpc>
                        <a:spcAft>
                          <a:spcPts val="0"/>
                        </a:spcAft>
                        <a:buFont typeface="Arial" panose="020B0604020202020204" pitchFamily="34" charset="0"/>
                        <a:buChar char="•"/>
                        <a:tabLst>
                          <a:tab pos="457200" algn="l"/>
                        </a:tabLst>
                      </a:pPr>
                      <a:r>
                        <a:rPr lang="en-GB" sz="1000" b="0" i="0" dirty="0" smtClean="0">
                          <a:latin typeface=" Arial"/>
                          <a:cs typeface="Arial" panose="020B0604020202020204" pitchFamily="34" charset="0"/>
                        </a:rPr>
                        <a:t>Integrated mental and physical health in CBC b</a:t>
                      </a:r>
                      <a:r>
                        <a:rPr lang="en-GB" sz="1000" b="0" i="0" baseline="0" dirty="0" smtClean="0">
                          <a:latin typeface=" Arial"/>
                          <a:cs typeface="Arial" panose="020B0604020202020204" pitchFamily="34" charset="0"/>
                        </a:rPr>
                        <a:t>y aligning services, developing </a:t>
                      </a:r>
                      <a:r>
                        <a:rPr lang="en-GB" sz="1000" kern="1200" baseline="0" dirty="0" smtClean="0">
                          <a:solidFill>
                            <a:schemeClr val="tx1"/>
                          </a:solidFill>
                          <a:effectLst/>
                          <a:latin typeface=" Arial"/>
                          <a:ea typeface="+mn-ea"/>
                          <a:cs typeface="Arial" panose="020B0604020202020204" pitchFamily="34" charset="0"/>
                        </a:rPr>
                        <a:t>multi-professional working, supporting people with housing and meaningful occupation including employment and i</a:t>
                      </a:r>
                      <a:r>
                        <a:rPr lang="en-GB" sz="1000" kern="1200" dirty="0" smtClean="0">
                          <a:solidFill>
                            <a:schemeClr val="tx1"/>
                          </a:solidFill>
                          <a:effectLst/>
                          <a:latin typeface=" Arial"/>
                          <a:ea typeface="+mn-ea"/>
                          <a:cs typeface="Arial" panose="020B0604020202020204" pitchFamily="34" charset="0"/>
                        </a:rPr>
                        <a:t>ncrease training of teams within LCNs </a:t>
                      </a:r>
                      <a:endParaRPr lang="en-GB" sz="1000" b="0" i="1" dirty="0" smtClean="0">
                        <a:latin typeface=" Arial"/>
                        <a:cs typeface="Arial" panose="020B0604020202020204" pitchFamily="34" charset="0"/>
                      </a:endParaRPr>
                    </a:p>
                    <a:p>
                      <a:pPr marL="171450" lvl="0" indent="-171450" algn="l" defTabSz="349080" rtl="0" eaLnBrk="1" latinLnBrk="0" hangingPunct="1">
                        <a:lnSpc>
                          <a:spcPct val="100000"/>
                        </a:lnSpc>
                        <a:spcAft>
                          <a:spcPts val="0"/>
                        </a:spcAft>
                        <a:buFont typeface="Arial" panose="020B0604020202020204" pitchFamily="34" charset="0"/>
                        <a:buChar char="•"/>
                        <a:tabLst>
                          <a:tab pos="457200" algn="l"/>
                        </a:tabLst>
                      </a:pPr>
                      <a:r>
                        <a:rPr lang="en-GB" sz="1000" i="0" kern="1200" baseline="0" dirty="0" smtClean="0">
                          <a:solidFill>
                            <a:schemeClr val="tx1"/>
                          </a:solidFill>
                          <a:effectLst/>
                          <a:latin typeface=" Arial"/>
                          <a:ea typeface="+mn-ea"/>
                          <a:cs typeface="Arial" panose="020B0604020202020204" pitchFamily="34" charset="0"/>
                        </a:rPr>
                        <a:t>Building mental health into our approach for capitated budgets and risk sharing</a:t>
                      </a:r>
                    </a:p>
                    <a:p>
                      <a:pPr marL="171450" lvl="0" indent="-171450" algn="l" defTabSz="349080" rtl="0" eaLnBrk="1" latinLnBrk="0" hangingPunct="1">
                        <a:lnSpc>
                          <a:spcPct val="100000"/>
                        </a:lnSpc>
                        <a:spcAft>
                          <a:spcPts val="0"/>
                        </a:spcAft>
                        <a:buFont typeface="Arial" panose="020B0604020202020204" pitchFamily="34" charset="0"/>
                        <a:buChar char="•"/>
                        <a:tabLst>
                          <a:tab pos="457200" algn="l"/>
                        </a:tabLst>
                      </a:pPr>
                      <a:r>
                        <a:rPr lang="en-GB" sz="1000" kern="1200" dirty="0" smtClean="0">
                          <a:solidFill>
                            <a:schemeClr val="tx1"/>
                          </a:solidFill>
                          <a:effectLst/>
                          <a:latin typeface=" Arial"/>
                          <a:ea typeface="+mn-ea"/>
                          <a:cs typeface="Arial" panose="020B0604020202020204" pitchFamily="34" charset="0"/>
                        </a:rPr>
                        <a:t>Incorporating mental health into our population health management approach </a:t>
                      </a:r>
                    </a:p>
                    <a:p>
                      <a:pPr marL="171450" lvl="0" indent="-171450" algn="l" defTabSz="349080" rtl="0" eaLnBrk="1" latinLnBrk="0" hangingPunct="1">
                        <a:lnSpc>
                          <a:spcPct val="100000"/>
                        </a:lnSpc>
                        <a:spcAft>
                          <a:spcPts val="0"/>
                        </a:spcAft>
                        <a:buFont typeface="Arial" panose="020B0604020202020204" pitchFamily="34" charset="0"/>
                        <a:buChar char="•"/>
                        <a:tabLst>
                          <a:tab pos="457200" algn="l"/>
                        </a:tabLst>
                      </a:pPr>
                      <a:r>
                        <a:rPr lang="en-GB" sz="1000" i="0" kern="1200" baseline="0" dirty="0" smtClean="0">
                          <a:solidFill>
                            <a:schemeClr val="tx1"/>
                          </a:solidFill>
                          <a:effectLst/>
                          <a:latin typeface=" Arial"/>
                          <a:ea typeface="+mn-ea"/>
                          <a:cs typeface="Arial" panose="020B0604020202020204" pitchFamily="34" charset="0"/>
                        </a:rPr>
                        <a:t>Increase early access in primary care</a:t>
                      </a:r>
                    </a:p>
                    <a:p>
                      <a:pPr marL="171450" lvl="0" indent="-171450" algn="l" defTabSz="349080" rtl="0" eaLnBrk="1" latinLnBrk="0" hangingPunct="1">
                        <a:lnSpc>
                          <a:spcPct val="100000"/>
                        </a:lnSpc>
                        <a:spcAft>
                          <a:spcPts val="0"/>
                        </a:spcAft>
                        <a:buFont typeface="Arial" panose="020B0604020202020204" pitchFamily="34" charset="0"/>
                        <a:buChar char="•"/>
                        <a:tabLst>
                          <a:tab pos="457200" algn="l"/>
                        </a:tabLst>
                      </a:pPr>
                      <a:r>
                        <a:rPr lang="en-GB" sz="1000" i="0" dirty="0" smtClean="0">
                          <a:latin typeface=" Arial"/>
                          <a:cs typeface="Arial" panose="020B0604020202020204" pitchFamily="34" charset="0"/>
                        </a:rPr>
                        <a:t>Tackling wider determinants of health in children and their</a:t>
                      </a:r>
                      <a:r>
                        <a:rPr lang="en-GB" sz="1000" i="0" baseline="0" dirty="0" smtClean="0">
                          <a:latin typeface=" Arial"/>
                          <a:cs typeface="Arial" panose="020B0604020202020204" pitchFamily="34" charset="0"/>
                        </a:rPr>
                        <a:t> families</a:t>
                      </a:r>
                    </a:p>
                    <a:p>
                      <a:pPr marL="171450" lvl="0" indent="-171450" algn="l" defTabSz="349080" rtl="0" eaLnBrk="1" latinLnBrk="0" hangingPunct="1">
                        <a:lnSpc>
                          <a:spcPct val="100000"/>
                        </a:lnSpc>
                        <a:spcAft>
                          <a:spcPts val="0"/>
                        </a:spcAft>
                        <a:buFont typeface="Arial" panose="020B0604020202020204" pitchFamily="34" charset="0"/>
                        <a:buChar char="•"/>
                        <a:tabLst>
                          <a:tab pos="457200" algn="l"/>
                        </a:tabLst>
                      </a:pPr>
                      <a:r>
                        <a:rPr lang="en-GB" sz="1000" i="0" kern="1200" baseline="0" dirty="0" smtClean="0">
                          <a:solidFill>
                            <a:schemeClr val="tx1"/>
                          </a:solidFill>
                          <a:effectLst/>
                          <a:latin typeface=" Arial"/>
                          <a:ea typeface="+mn-ea"/>
                          <a:cs typeface="Arial" panose="020B0604020202020204" pitchFamily="34" charset="0"/>
                        </a:rPr>
                        <a:t>Improved services for people with dementia</a:t>
                      </a:r>
                    </a:p>
                  </a:txBody>
                  <a:tcPr marL="72000" marR="72000" marT="43589" marB="43589"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193875">
                <a:tc>
                  <a:txBody>
                    <a:bodyPr/>
                    <a:lstStyle/>
                    <a:p>
                      <a:r>
                        <a:rPr lang="en-GB" sz="1000" b="1" dirty="0">
                          <a:solidFill>
                            <a:schemeClr val="bg1"/>
                          </a:solidFill>
                          <a:latin typeface=" Arial"/>
                          <a:cs typeface="Arial" panose="020B0604020202020204" pitchFamily="34" charset="0"/>
                        </a:rPr>
                        <a:t>Improving quality and reducing</a:t>
                      </a:r>
                      <a:r>
                        <a:rPr lang="en-GB" sz="1000" b="1" baseline="0" dirty="0">
                          <a:solidFill>
                            <a:schemeClr val="bg1"/>
                          </a:solidFill>
                          <a:latin typeface=" Arial"/>
                          <a:cs typeface="Arial" panose="020B0604020202020204" pitchFamily="34" charset="0"/>
                        </a:rPr>
                        <a:t> variation across both physical and mental health</a:t>
                      </a:r>
                      <a:endParaRPr lang="en-GB" sz="1000" b="1" dirty="0">
                        <a:solidFill>
                          <a:schemeClr val="bg1"/>
                        </a:solidFill>
                        <a:latin typeface=" Arial"/>
                        <a:cs typeface="Arial" panose="020B0604020202020204" pitchFamily="34" charset="0"/>
                      </a:endParaRPr>
                    </a:p>
                  </a:txBody>
                  <a:tcPr marL="36000" marR="54000">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7AC3"/>
                    </a:solidFill>
                  </a:tcPr>
                </a:tc>
                <a:tc>
                  <a:txBody>
                    <a:bodyPr/>
                    <a:lstStyle/>
                    <a:p>
                      <a:pPr marL="176213" marR="0" lvl="0" indent="-176213" algn="l" defTabSz="34908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lang="en-GB" sz="1000" kern="1200" dirty="0" smtClean="0">
                          <a:solidFill>
                            <a:schemeClr val="tx1"/>
                          </a:solidFill>
                          <a:effectLst/>
                          <a:latin typeface=" Arial"/>
                          <a:ea typeface="+mn-ea"/>
                          <a:cs typeface="Arial" panose="020B0604020202020204" pitchFamily="34" charset="0"/>
                        </a:rPr>
                        <a:t>Embed an integrated mind/body</a:t>
                      </a:r>
                      <a:r>
                        <a:rPr lang="en-GB" sz="1000" kern="1200" baseline="0" dirty="0" smtClean="0">
                          <a:solidFill>
                            <a:schemeClr val="tx1"/>
                          </a:solidFill>
                          <a:effectLst/>
                          <a:latin typeface=" Arial"/>
                          <a:ea typeface="+mn-ea"/>
                          <a:cs typeface="Arial" panose="020B0604020202020204" pitchFamily="34" charset="0"/>
                        </a:rPr>
                        <a:t> </a:t>
                      </a:r>
                      <a:r>
                        <a:rPr lang="en-GB" sz="1000" kern="1200" dirty="0" smtClean="0">
                          <a:solidFill>
                            <a:schemeClr val="tx1"/>
                          </a:solidFill>
                          <a:effectLst/>
                          <a:latin typeface=" Arial"/>
                          <a:ea typeface="+mn-ea"/>
                          <a:cs typeface="Arial" panose="020B0604020202020204" pitchFamily="34" charset="0"/>
                        </a:rPr>
                        <a:t>approach to support both the physical and mental health of patients and service users</a:t>
                      </a:r>
                    </a:p>
                    <a:p>
                      <a:pPr marL="176213" marR="0" lvl="0" indent="-176213" algn="l" defTabSz="34908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lang="en-GB" sz="1000" kern="1200" dirty="0" smtClean="0">
                          <a:solidFill>
                            <a:schemeClr val="tx1"/>
                          </a:solidFill>
                          <a:effectLst/>
                          <a:latin typeface=" Arial"/>
                          <a:ea typeface="+mn-ea"/>
                          <a:cs typeface="Arial" panose="020B0604020202020204" pitchFamily="34" charset="0"/>
                        </a:rPr>
                        <a:t>Deliver </a:t>
                      </a:r>
                      <a:r>
                        <a:rPr lang="en-GB" sz="1000" kern="1200" dirty="0">
                          <a:solidFill>
                            <a:schemeClr val="tx1"/>
                          </a:solidFill>
                          <a:effectLst/>
                          <a:latin typeface=" Arial"/>
                          <a:ea typeface="+mn-ea"/>
                          <a:cs typeface="Arial" panose="020B0604020202020204" pitchFamily="34" charset="0"/>
                        </a:rPr>
                        <a:t>quality improvement methodologies across the provider</a:t>
                      </a:r>
                      <a:r>
                        <a:rPr lang="en-GB" sz="1000" kern="1200" baseline="0" dirty="0">
                          <a:solidFill>
                            <a:schemeClr val="tx1"/>
                          </a:solidFill>
                          <a:effectLst/>
                          <a:latin typeface=" Arial"/>
                          <a:ea typeface="+mn-ea"/>
                          <a:cs typeface="Arial" panose="020B0604020202020204" pitchFamily="34" charset="0"/>
                        </a:rPr>
                        <a:t> </a:t>
                      </a:r>
                      <a:r>
                        <a:rPr lang="en-GB" sz="1000" kern="1200" baseline="0" dirty="0" smtClean="0">
                          <a:solidFill>
                            <a:schemeClr val="tx1"/>
                          </a:solidFill>
                          <a:effectLst/>
                          <a:latin typeface=" Arial"/>
                          <a:ea typeface="+mn-ea"/>
                          <a:cs typeface="Arial" panose="020B0604020202020204" pitchFamily="34" charset="0"/>
                        </a:rPr>
                        <a:t>landscape </a:t>
                      </a:r>
                    </a:p>
                    <a:p>
                      <a:pPr marL="176213" marR="0" lvl="0" indent="-176213" algn="l" defTabSz="34908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lang="en-GB" sz="1000" kern="1200" dirty="0" smtClean="0">
                          <a:solidFill>
                            <a:schemeClr val="tx1"/>
                          </a:solidFill>
                          <a:effectLst/>
                          <a:latin typeface=" Arial"/>
                          <a:ea typeface="+mn-ea"/>
                          <a:cs typeface="Arial" panose="020B0604020202020204" pitchFamily="34" charset="0"/>
                        </a:rPr>
                        <a:t>Improving </a:t>
                      </a:r>
                      <a:r>
                        <a:rPr lang="en-GB" sz="1000" kern="1200" dirty="0">
                          <a:solidFill>
                            <a:schemeClr val="tx1"/>
                          </a:solidFill>
                          <a:effectLst/>
                          <a:latin typeface=" Arial"/>
                          <a:ea typeface="+mn-ea"/>
                          <a:cs typeface="Arial" panose="020B0604020202020204" pitchFamily="34" charset="0"/>
                        </a:rPr>
                        <a:t>timely access to specialist mental health support in the community </a:t>
                      </a:r>
                      <a:endParaRPr lang="en-GB" sz="1000" kern="1200" dirty="0" smtClean="0">
                        <a:solidFill>
                          <a:schemeClr val="tx1"/>
                        </a:solidFill>
                        <a:effectLst/>
                        <a:latin typeface=" Arial"/>
                        <a:ea typeface="+mn-ea"/>
                        <a:cs typeface="Arial" panose="020B0604020202020204" pitchFamily="34" charset="0"/>
                      </a:endParaRPr>
                    </a:p>
                    <a:p>
                      <a:pPr marL="176213" marR="0" lvl="0" indent="-176213" algn="l" defTabSz="34908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lang="en-GB" sz="1000" kern="1200" dirty="0" smtClean="0">
                          <a:solidFill>
                            <a:schemeClr val="tx1"/>
                          </a:solidFill>
                          <a:effectLst/>
                          <a:latin typeface=" Arial"/>
                          <a:ea typeface="+mn-ea"/>
                          <a:cs typeface="Arial" panose="020B0604020202020204" pitchFamily="34" charset="0"/>
                        </a:rPr>
                        <a:t>Increase </a:t>
                      </a:r>
                      <a:r>
                        <a:rPr lang="en-GB" sz="1000" kern="1200" dirty="0">
                          <a:solidFill>
                            <a:schemeClr val="tx1"/>
                          </a:solidFill>
                          <a:effectLst/>
                          <a:latin typeface=" Arial"/>
                          <a:ea typeface="+mn-ea"/>
                          <a:cs typeface="Arial" panose="020B0604020202020204" pitchFamily="34" charset="0"/>
                        </a:rPr>
                        <a:t>diagnosis rates for people with </a:t>
                      </a:r>
                      <a:r>
                        <a:rPr lang="en-GB" sz="1000" kern="1200" dirty="0" smtClean="0">
                          <a:solidFill>
                            <a:schemeClr val="tx1"/>
                          </a:solidFill>
                          <a:effectLst/>
                          <a:latin typeface=" Arial"/>
                          <a:ea typeface="+mn-ea"/>
                          <a:cs typeface="Arial" panose="020B0604020202020204" pitchFamily="34" charset="0"/>
                        </a:rPr>
                        <a:t>mental health </a:t>
                      </a:r>
                      <a:r>
                        <a:rPr lang="en-GB" sz="1000" kern="1200" dirty="0">
                          <a:solidFill>
                            <a:schemeClr val="tx1"/>
                          </a:solidFill>
                          <a:effectLst/>
                          <a:latin typeface=" Arial"/>
                          <a:ea typeface="+mn-ea"/>
                          <a:cs typeface="Arial" panose="020B0604020202020204" pitchFamily="34" charset="0"/>
                        </a:rPr>
                        <a:t>conditions</a:t>
                      </a:r>
                    </a:p>
                    <a:p>
                      <a:pPr marL="176213" marR="0" lvl="0" indent="-176213" algn="l" defTabSz="34908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lang="en-GB" sz="1000" kern="1200" dirty="0">
                          <a:solidFill>
                            <a:schemeClr val="tx1"/>
                          </a:solidFill>
                          <a:effectLst/>
                          <a:latin typeface=" Arial"/>
                          <a:ea typeface="+mn-ea"/>
                          <a:cs typeface="Arial" panose="020B0604020202020204" pitchFamily="34" charset="0"/>
                        </a:rPr>
                        <a:t>Develop access to crisis care for children and adults </a:t>
                      </a:r>
                      <a:endParaRPr lang="en-GB" sz="1000" kern="1200" dirty="0" smtClean="0">
                        <a:solidFill>
                          <a:schemeClr val="tx1"/>
                        </a:solidFill>
                        <a:effectLst/>
                        <a:latin typeface=" Arial"/>
                        <a:ea typeface="+mn-ea"/>
                        <a:cs typeface="Arial" panose="020B0604020202020204" pitchFamily="34" charset="0"/>
                      </a:endParaRPr>
                    </a:p>
                    <a:p>
                      <a:pPr marL="176213" marR="0" lvl="0" indent="-176213" algn="l" defTabSz="34908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lang="en-GB" sz="1000" kern="1200" dirty="0" smtClean="0">
                          <a:solidFill>
                            <a:schemeClr val="tx1"/>
                          </a:solidFill>
                          <a:effectLst/>
                          <a:latin typeface=" Arial"/>
                          <a:ea typeface="+mn-ea"/>
                          <a:cs typeface="Arial" panose="020B0604020202020204" pitchFamily="34" charset="0"/>
                        </a:rPr>
                        <a:t>Explore </a:t>
                      </a:r>
                      <a:r>
                        <a:rPr lang="en-GB" sz="1000" kern="1200" dirty="0">
                          <a:solidFill>
                            <a:schemeClr val="tx1"/>
                          </a:solidFill>
                          <a:effectLst/>
                          <a:latin typeface=" Arial"/>
                          <a:ea typeface="+mn-ea"/>
                          <a:cs typeface="Arial" panose="020B0604020202020204" pitchFamily="34" charset="0"/>
                        </a:rPr>
                        <a:t>how we can achieve the four hour target for </a:t>
                      </a:r>
                      <a:r>
                        <a:rPr lang="en-GB" sz="1000" kern="1200" dirty="0" smtClean="0">
                          <a:solidFill>
                            <a:schemeClr val="tx1"/>
                          </a:solidFill>
                          <a:effectLst/>
                          <a:latin typeface=" Arial"/>
                          <a:ea typeface="+mn-ea"/>
                          <a:cs typeface="Arial" panose="020B0604020202020204" pitchFamily="34" charset="0"/>
                        </a:rPr>
                        <a:t>mental health</a:t>
                      </a:r>
                      <a:r>
                        <a:rPr lang="en-GB" sz="1000" kern="1200" baseline="0" dirty="0" smtClean="0">
                          <a:solidFill>
                            <a:schemeClr val="tx1"/>
                          </a:solidFill>
                          <a:effectLst/>
                          <a:latin typeface=" Arial"/>
                          <a:ea typeface="+mn-ea"/>
                          <a:cs typeface="Arial" panose="020B0604020202020204" pitchFamily="34" charset="0"/>
                        </a:rPr>
                        <a:t> and ceasing OATs</a:t>
                      </a:r>
                    </a:p>
                    <a:p>
                      <a:pPr marL="176213" marR="0" lvl="0" indent="-176213" algn="l" defTabSz="34908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lang="en-GB" sz="1000" kern="1200" dirty="0" smtClean="0">
                          <a:solidFill>
                            <a:schemeClr val="tx1"/>
                          </a:solidFill>
                          <a:effectLst/>
                          <a:latin typeface=" Arial"/>
                          <a:ea typeface="+mn-ea"/>
                          <a:cs typeface="Arial" panose="020B0604020202020204" pitchFamily="34" charset="0"/>
                        </a:rPr>
                        <a:t>Ensure </a:t>
                      </a:r>
                      <a:r>
                        <a:rPr lang="en-GB" sz="1000" kern="1200" dirty="0">
                          <a:solidFill>
                            <a:schemeClr val="tx1"/>
                          </a:solidFill>
                          <a:effectLst/>
                          <a:latin typeface=" Arial"/>
                          <a:ea typeface="+mn-ea"/>
                          <a:cs typeface="Arial" panose="020B0604020202020204" pitchFamily="34" charset="0"/>
                        </a:rPr>
                        <a:t>sufficient and appropriate capacity is available to meet future demand </a:t>
                      </a:r>
                      <a:endParaRPr lang="en-GB" sz="1000" kern="1200" dirty="0" smtClean="0">
                        <a:solidFill>
                          <a:schemeClr val="tx1"/>
                        </a:solidFill>
                        <a:effectLst/>
                        <a:latin typeface=" Arial"/>
                        <a:ea typeface="+mn-ea"/>
                        <a:cs typeface="Arial" panose="020B0604020202020204" pitchFamily="34" charset="0"/>
                      </a:endParaRPr>
                    </a:p>
                  </a:txBody>
                  <a:tcPr marL="36000" marR="54000" marT="43589" marB="43589"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878537">
                <a:tc>
                  <a:txBody>
                    <a:bodyPr/>
                    <a:lstStyle/>
                    <a:p>
                      <a:r>
                        <a:rPr lang="en-GB" sz="1000" b="1" dirty="0">
                          <a:solidFill>
                            <a:schemeClr val="bg1"/>
                          </a:solidFill>
                          <a:latin typeface=" Arial"/>
                          <a:cs typeface="Arial" panose="020B0604020202020204" pitchFamily="34" charset="0"/>
                        </a:rPr>
                        <a:t>Improving productivity through provider collaboration</a:t>
                      </a:r>
                    </a:p>
                  </a:txBody>
                  <a:tcPr marL="36000" marR="54000">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7AC3"/>
                    </a:solidFill>
                  </a:tcPr>
                </a:tc>
                <a:tc>
                  <a:txBody>
                    <a:bodyPr/>
                    <a:lstStyle/>
                    <a:p>
                      <a:pPr marL="0" lvl="0" indent="0" algn="l" defTabSz="349080" rtl="0" eaLnBrk="1" latinLnBrk="0" hangingPunct="1">
                        <a:lnSpc>
                          <a:spcPct val="100000"/>
                        </a:lnSpc>
                        <a:spcAft>
                          <a:spcPts val="0"/>
                        </a:spcAft>
                        <a:buFont typeface="Arial" panose="020B0604020202020204" pitchFamily="34" charset="0"/>
                        <a:buNone/>
                        <a:tabLst>
                          <a:tab pos="457200" algn="l"/>
                        </a:tabLst>
                      </a:pPr>
                      <a:r>
                        <a:rPr lang="en-GB" sz="1000" kern="1200" baseline="0" dirty="0" smtClean="0">
                          <a:solidFill>
                            <a:schemeClr val="tx1"/>
                          </a:solidFill>
                          <a:effectLst/>
                          <a:latin typeface=" Arial"/>
                          <a:ea typeface="+mn-ea"/>
                          <a:cs typeface="Arial" panose="020B0604020202020204" pitchFamily="34" charset="0"/>
                        </a:rPr>
                        <a:t>In addition to the collaborative productivity work across all SEL providers we are: </a:t>
                      </a:r>
                    </a:p>
                    <a:p>
                      <a:pPr marL="176213" lvl="0" indent="-176213" algn="l" defTabSz="349080" rtl="0" eaLnBrk="1" latinLnBrk="0" hangingPunct="1">
                        <a:lnSpc>
                          <a:spcPct val="100000"/>
                        </a:lnSpc>
                        <a:spcAft>
                          <a:spcPts val="0"/>
                        </a:spcAft>
                        <a:buFont typeface="Arial" panose="020B0604020202020204" pitchFamily="34" charset="0"/>
                        <a:buChar char="•"/>
                        <a:tabLst>
                          <a:tab pos="457200" algn="l"/>
                        </a:tabLst>
                      </a:pPr>
                      <a:r>
                        <a:rPr lang="en-GB" sz="1000" kern="1200" baseline="0" dirty="0" smtClean="0">
                          <a:solidFill>
                            <a:schemeClr val="tx1"/>
                          </a:solidFill>
                          <a:effectLst/>
                          <a:latin typeface=" Arial"/>
                          <a:ea typeface="+mn-ea"/>
                          <a:cs typeface="Arial" panose="020B0604020202020204" pitchFamily="34" charset="0"/>
                        </a:rPr>
                        <a:t>Establishing a pan-London procurement approach for mental health providers, and a shared approach to procurement of legal support across south London</a:t>
                      </a:r>
                    </a:p>
                    <a:p>
                      <a:pPr marL="176213" lvl="0" indent="-176213" algn="l" defTabSz="349080" rtl="0" eaLnBrk="1" latinLnBrk="0" hangingPunct="1">
                        <a:lnSpc>
                          <a:spcPct val="100000"/>
                        </a:lnSpc>
                        <a:spcAft>
                          <a:spcPts val="0"/>
                        </a:spcAft>
                        <a:buFont typeface="Arial" panose="020B0604020202020204" pitchFamily="34" charset="0"/>
                        <a:buChar char="•"/>
                        <a:tabLst>
                          <a:tab pos="457200" algn="l"/>
                        </a:tabLst>
                      </a:pPr>
                      <a:r>
                        <a:rPr lang="en-GB" sz="1000" kern="1200" baseline="0" dirty="0" smtClean="0">
                          <a:solidFill>
                            <a:schemeClr val="tx1"/>
                          </a:solidFill>
                          <a:effectLst/>
                          <a:latin typeface=" Arial"/>
                          <a:ea typeface="+mn-ea"/>
                          <a:cs typeface="Arial" panose="020B0604020202020204" pitchFamily="34" charset="0"/>
                        </a:rPr>
                        <a:t>Implementing A joint approach across providers in south London to managing the budget for forensic provision and which could potentially be extended to specialised commissioning of mental health services for children and young people </a:t>
                      </a:r>
                    </a:p>
                    <a:p>
                      <a:pPr marL="176213" lvl="0" indent="-176213" algn="l" defTabSz="349080" rtl="0" eaLnBrk="1" latinLnBrk="0" hangingPunct="1">
                        <a:lnSpc>
                          <a:spcPct val="100000"/>
                        </a:lnSpc>
                        <a:spcAft>
                          <a:spcPts val="0"/>
                        </a:spcAft>
                        <a:buFont typeface="Arial" panose="020B0604020202020204" pitchFamily="34" charset="0"/>
                        <a:buChar char="•"/>
                        <a:tabLst>
                          <a:tab pos="457200" algn="l"/>
                        </a:tabLst>
                      </a:pPr>
                      <a:r>
                        <a:rPr lang="en-GB" sz="1000" kern="1200" dirty="0" smtClean="0">
                          <a:solidFill>
                            <a:schemeClr val="tx1"/>
                          </a:solidFill>
                          <a:effectLst/>
                          <a:latin typeface=" Arial"/>
                          <a:ea typeface="+mn-ea"/>
                          <a:cs typeface="Arial" panose="020B0604020202020204" pitchFamily="34" charset="0"/>
                        </a:rPr>
                        <a:t>Collaborative approaches to estates planning to support new models of care and more integrated working</a:t>
                      </a:r>
                    </a:p>
                    <a:p>
                      <a:pPr marL="0" lvl="0" indent="0" algn="l" defTabSz="349080" rtl="0" eaLnBrk="1" latinLnBrk="0" hangingPunct="1">
                        <a:lnSpc>
                          <a:spcPct val="100000"/>
                        </a:lnSpc>
                        <a:spcAft>
                          <a:spcPts val="0"/>
                        </a:spcAft>
                        <a:buFont typeface="Arial" panose="020B0604020202020204" pitchFamily="34" charset="0"/>
                        <a:buNone/>
                        <a:tabLst>
                          <a:tab pos="457200" algn="l"/>
                        </a:tabLst>
                      </a:pPr>
                      <a:endParaRPr lang="en-GB" sz="1000" kern="1200" dirty="0">
                        <a:solidFill>
                          <a:schemeClr val="tx1"/>
                        </a:solidFill>
                        <a:effectLst/>
                        <a:latin typeface=" Arial"/>
                        <a:ea typeface="+mn-ea"/>
                        <a:cs typeface="Arial" panose="020B0604020202020204" pitchFamily="34" charset="0"/>
                      </a:endParaRPr>
                    </a:p>
                  </a:txBody>
                  <a:tcPr marL="36000" marR="54000" marT="43589" marB="43589"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63199">
                <a:tc>
                  <a:txBody>
                    <a:bodyPr/>
                    <a:lstStyle/>
                    <a:p>
                      <a:r>
                        <a:rPr lang="en-GB" sz="1000" b="1" dirty="0">
                          <a:solidFill>
                            <a:schemeClr val="bg1"/>
                          </a:solidFill>
                          <a:latin typeface=" Arial"/>
                          <a:cs typeface="Arial" panose="020B0604020202020204" pitchFamily="34" charset="0"/>
                        </a:rPr>
                        <a:t>Optimising</a:t>
                      </a:r>
                      <a:r>
                        <a:rPr lang="en-GB" sz="1000" b="1" baseline="0" dirty="0">
                          <a:solidFill>
                            <a:schemeClr val="bg1"/>
                          </a:solidFill>
                          <a:latin typeface=" Arial"/>
                          <a:cs typeface="Arial" panose="020B0604020202020204" pitchFamily="34" charset="0"/>
                        </a:rPr>
                        <a:t> specialised services</a:t>
                      </a:r>
                      <a:endParaRPr lang="en-GB" sz="1000" b="1" dirty="0">
                        <a:solidFill>
                          <a:schemeClr val="bg1"/>
                        </a:solidFill>
                        <a:latin typeface=" Arial"/>
                        <a:cs typeface="Arial" panose="020B0604020202020204" pitchFamily="34" charset="0"/>
                      </a:endParaRPr>
                    </a:p>
                  </a:txBody>
                  <a:tcPr marL="36000" marR="54000">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7AC3"/>
                    </a:solidFill>
                  </a:tcPr>
                </a:tc>
                <a:tc>
                  <a:txBody>
                    <a:bodyPr/>
                    <a:lstStyle/>
                    <a:p>
                      <a:pPr marL="176213" marR="0" lvl="0" indent="-176213" algn="l" defTabSz="34908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lang="en-GB" sz="1000" b="0" strike="noStrike" dirty="0" smtClean="0">
                          <a:solidFill>
                            <a:schemeClr val="tx1"/>
                          </a:solidFill>
                          <a:latin typeface=" Arial"/>
                          <a:cs typeface="Arial" panose="020B0604020202020204" pitchFamily="34" charset="0"/>
                        </a:rPr>
                        <a:t>We</a:t>
                      </a:r>
                      <a:r>
                        <a:rPr lang="en-GB" sz="1000" b="0" strike="noStrike" baseline="0" dirty="0" smtClean="0">
                          <a:solidFill>
                            <a:schemeClr val="tx1"/>
                          </a:solidFill>
                          <a:latin typeface=" Arial"/>
                          <a:cs typeface="Arial" panose="020B0604020202020204" pitchFamily="34" charset="0"/>
                        </a:rPr>
                        <a:t> are trialling a new way to manage budgets for specialised services through our collaboration between the three south London mental health trusts to take on the specialised commissioning budget for adult secure services.  We will assess how this approach could be extended to other areas</a:t>
                      </a:r>
                      <a:endParaRPr lang="en-GB" sz="1000" kern="1200" dirty="0" smtClean="0">
                        <a:solidFill>
                          <a:schemeClr val="tx1"/>
                        </a:solidFill>
                        <a:effectLst/>
                        <a:latin typeface=" Arial"/>
                        <a:ea typeface="+mn-ea"/>
                        <a:cs typeface="Arial" panose="020B0604020202020204" pitchFamily="34" charset="0"/>
                      </a:endParaRPr>
                    </a:p>
                  </a:txBody>
                  <a:tcPr marL="36000" marR="54000" marT="43589" marB="43589"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720868">
                <a:tc>
                  <a:txBody>
                    <a:bodyPr/>
                    <a:lstStyle/>
                    <a:p>
                      <a:r>
                        <a:rPr lang="en-GB" sz="1000" b="1" dirty="0" smtClean="0">
                          <a:solidFill>
                            <a:schemeClr val="bg1"/>
                          </a:solidFill>
                          <a:latin typeface=" Arial"/>
                        </a:rPr>
                        <a:t>Standardised care across pathways</a:t>
                      </a:r>
                    </a:p>
                  </a:txBody>
                  <a:tcPr marL="36000" marR="54000">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7AC3"/>
                    </a:solidFill>
                  </a:tcPr>
                </a:tc>
                <a:tc>
                  <a:txBody>
                    <a:bodyPr/>
                    <a:lstStyle/>
                    <a:p>
                      <a:pPr marL="182563" marR="0" lvl="0" indent="-182563" algn="l" defTabSz="34908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lang="en-GB" sz="1000" kern="1200" dirty="0">
                          <a:solidFill>
                            <a:schemeClr val="tx1"/>
                          </a:solidFill>
                          <a:effectLst/>
                          <a:latin typeface=" Arial"/>
                          <a:ea typeface="+mn-ea"/>
                          <a:cs typeface="Arial" panose="020B0604020202020204" pitchFamily="34" charset="0"/>
                        </a:rPr>
                        <a:t>Ensure a standardised approach to Making Every Contact Count </a:t>
                      </a:r>
                      <a:endParaRPr lang="en-GB" sz="1000" kern="1200" dirty="0" smtClean="0">
                        <a:solidFill>
                          <a:schemeClr val="tx1"/>
                        </a:solidFill>
                        <a:effectLst/>
                        <a:latin typeface=" Arial"/>
                        <a:ea typeface="+mn-ea"/>
                        <a:cs typeface="Arial" panose="020B0604020202020204" pitchFamily="34" charset="0"/>
                      </a:endParaRPr>
                    </a:p>
                    <a:p>
                      <a:pPr marL="182563" marR="0" lvl="0" indent="-182563" algn="l" defTabSz="34908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lang="en-GB" sz="1000" kern="1200" dirty="0" smtClean="0">
                          <a:solidFill>
                            <a:schemeClr val="tx1"/>
                          </a:solidFill>
                          <a:effectLst/>
                          <a:latin typeface=" Arial"/>
                          <a:ea typeface="+mn-ea"/>
                          <a:cs typeface="Arial" panose="020B0604020202020204" pitchFamily="34" charset="0"/>
                        </a:rPr>
                        <a:t>Encourage </a:t>
                      </a:r>
                      <a:r>
                        <a:rPr lang="en-GB" sz="1000" kern="1200" dirty="0">
                          <a:solidFill>
                            <a:schemeClr val="tx1"/>
                          </a:solidFill>
                          <a:effectLst/>
                          <a:latin typeface=" Arial"/>
                          <a:ea typeface="+mn-ea"/>
                          <a:cs typeface="Arial" panose="020B0604020202020204" pitchFamily="34" charset="0"/>
                        </a:rPr>
                        <a:t>open and positive discussion about</a:t>
                      </a:r>
                      <a:r>
                        <a:rPr lang="en-GB" sz="1000" kern="1200" baseline="0" dirty="0">
                          <a:solidFill>
                            <a:schemeClr val="tx1"/>
                          </a:solidFill>
                          <a:effectLst/>
                          <a:latin typeface=" Arial"/>
                          <a:ea typeface="+mn-ea"/>
                          <a:cs typeface="Arial" panose="020B0604020202020204" pitchFamily="34" charset="0"/>
                        </a:rPr>
                        <a:t> </a:t>
                      </a:r>
                      <a:r>
                        <a:rPr lang="en-GB" sz="1000" kern="1200" baseline="0" dirty="0" smtClean="0">
                          <a:solidFill>
                            <a:schemeClr val="tx1"/>
                          </a:solidFill>
                          <a:effectLst/>
                          <a:latin typeface=" Arial"/>
                          <a:ea typeface="+mn-ea"/>
                          <a:cs typeface="Arial" panose="020B0604020202020204" pitchFamily="34" charset="0"/>
                        </a:rPr>
                        <a:t>mental health </a:t>
                      </a:r>
                      <a:r>
                        <a:rPr lang="en-GB" sz="1000" kern="1200" baseline="0" dirty="0">
                          <a:solidFill>
                            <a:schemeClr val="tx1"/>
                          </a:solidFill>
                          <a:effectLst/>
                          <a:latin typeface=" Arial"/>
                          <a:ea typeface="+mn-ea"/>
                          <a:cs typeface="Arial" panose="020B0604020202020204" pitchFamily="34" charset="0"/>
                        </a:rPr>
                        <a:t>and wellbeing across settings.</a:t>
                      </a:r>
                    </a:p>
                    <a:p>
                      <a:pPr marL="182563" marR="0" lvl="0" indent="-182563" algn="l" defTabSz="34908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lang="en-GB" sz="1000" kern="1200" dirty="0">
                          <a:solidFill>
                            <a:schemeClr val="tx1"/>
                          </a:solidFill>
                          <a:effectLst/>
                          <a:latin typeface=" Arial"/>
                          <a:ea typeface="+mn-ea"/>
                          <a:cs typeface="Arial" panose="020B0604020202020204" pitchFamily="34" charset="0"/>
                        </a:rPr>
                        <a:t>Promote excellence in relation to </a:t>
                      </a:r>
                      <a:r>
                        <a:rPr lang="en-GB" sz="1000" kern="1200" dirty="0" smtClean="0">
                          <a:solidFill>
                            <a:schemeClr val="tx1"/>
                          </a:solidFill>
                          <a:effectLst/>
                          <a:latin typeface=" Arial"/>
                          <a:ea typeface="+mn-ea"/>
                          <a:cs typeface="Arial" panose="020B0604020202020204" pitchFamily="34" charset="0"/>
                        </a:rPr>
                        <a:t>mental health </a:t>
                      </a:r>
                      <a:r>
                        <a:rPr lang="en-GB" sz="1000" kern="1200" dirty="0">
                          <a:solidFill>
                            <a:schemeClr val="tx1"/>
                          </a:solidFill>
                          <a:effectLst/>
                          <a:latin typeface=" Arial"/>
                          <a:ea typeface="+mn-ea"/>
                          <a:cs typeface="Arial" panose="020B0604020202020204" pitchFamily="34" charset="0"/>
                        </a:rPr>
                        <a:t>across all services and conditions</a:t>
                      </a:r>
                    </a:p>
                    <a:p>
                      <a:pPr marL="182563" marR="0" lvl="0" indent="-182563" algn="l" defTabSz="34908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lang="en-GB" sz="1000" dirty="0">
                          <a:solidFill>
                            <a:schemeClr val="tx1"/>
                          </a:solidFill>
                          <a:effectLst/>
                          <a:latin typeface=" Arial"/>
                          <a:cs typeface="Arial" panose="020B0604020202020204" pitchFamily="34" charset="0"/>
                        </a:rPr>
                        <a:t>Increase early identification and early </a:t>
                      </a:r>
                      <a:r>
                        <a:rPr lang="en-GB" sz="1000" dirty="0" smtClean="0">
                          <a:solidFill>
                            <a:schemeClr val="tx1"/>
                          </a:solidFill>
                          <a:effectLst/>
                          <a:latin typeface=" Arial"/>
                          <a:cs typeface="Arial" panose="020B0604020202020204" pitchFamily="34" charset="0"/>
                        </a:rPr>
                        <a:t>intervention, including the use</a:t>
                      </a:r>
                      <a:r>
                        <a:rPr lang="en-GB" sz="1000" baseline="0" dirty="0" smtClean="0">
                          <a:solidFill>
                            <a:schemeClr val="tx1"/>
                          </a:solidFill>
                          <a:effectLst/>
                          <a:latin typeface=" Arial"/>
                          <a:cs typeface="Arial" panose="020B0604020202020204" pitchFamily="34" charset="0"/>
                        </a:rPr>
                        <a:t> of screening</a:t>
                      </a:r>
                      <a:r>
                        <a:rPr lang="en-GB" sz="1000" dirty="0" smtClean="0">
                          <a:solidFill>
                            <a:schemeClr val="tx1"/>
                          </a:solidFill>
                          <a:effectLst/>
                          <a:latin typeface=" Arial"/>
                          <a:cs typeface="Arial" panose="020B0604020202020204" pitchFamily="34" charset="0"/>
                        </a:rPr>
                        <a:t> </a:t>
                      </a:r>
                      <a:r>
                        <a:rPr lang="en-GB" sz="1000" dirty="0">
                          <a:solidFill>
                            <a:schemeClr val="tx1"/>
                          </a:solidFill>
                          <a:effectLst/>
                          <a:latin typeface=" Arial"/>
                          <a:cs typeface="Arial" panose="020B0604020202020204" pitchFamily="34" charset="0"/>
                        </a:rPr>
                        <a:t>for </a:t>
                      </a:r>
                      <a:r>
                        <a:rPr lang="en-GB" sz="1000" dirty="0" smtClean="0">
                          <a:solidFill>
                            <a:schemeClr val="tx1"/>
                          </a:solidFill>
                          <a:effectLst/>
                          <a:latin typeface=" Arial"/>
                          <a:cs typeface="Arial" panose="020B0604020202020204" pitchFamily="34" charset="0"/>
                        </a:rPr>
                        <a:t>mental health needs</a:t>
                      </a:r>
                      <a:endParaRPr lang="en-GB" sz="1000" dirty="0">
                        <a:solidFill>
                          <a:schemeClr val="tx1"/>
                        </a:solidFill>
                        <a:effectLst/>
                        <a:latin typeface=" Arial"/>
                        <a:cs typeface="Arial" panose="020B0604020202020204" pitchFamily="34" charset="0"/>
                      </a:endParaRPr>
                    </a:p>
                  </a:txBody>
                  <a:tcPr marL="36000" marR="54000" marT="43589" marB="43589"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77156464"/>
      </p:ext>
    </p:extLst>
  </p:cSld>
  <p:clrMapOvr>
    <a:masterClrMapping/>
  </p:clrMapOvr>
</p:sld>
</file>

<file path=ppt/theme/theme1.xml><?xml version="1.0" encoding="utf-8"?>
<a:theme xmlns:a="http://schemas.openxmlformats.org/drawingml/2006/main" name="OHSEL PowerPoint Template_A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11502</TotalTime>
  <Words>2719</Words>
  <Application>Microsoft Macintosh PowerPoint</Application>
  <PresentationFormat>A4 Paper (210x297 mm)</PresentationFormat>
  <Paragraphs>295</Paragraphs>
  <Slides>13</Slides>
  <Notes>0</Notes>
  <HiddenSlides>0</HiddenSlides>
  <MMClips>0</MMClips>
  <ScaleCrop>false</ScaleCrop>
  <HeadingPairs>
    <vt:vector size="4" baseType="variant">
      <vt:variant>
        <vt:lpstr>Design Template</vt:lpstr>
      </vt:variant>
      <vt:variant>
        <vt:i4>1</vt:i4>
      </vt:variant>
      <vt:variant>
        <vt:lpstr>Slide Titles</vt:lpstr>
      </vt:variant>
      <vt:variant>
        <vt:i4>13</vt:i4>
      </vt:variant>
    </vt:vector>
  </HeadingPairs>
  <TitlesOfParts>
    <vt:vector size="14" baseType="lpstr">
      <vt:lpstr>OHSEL PowerPoint Template_A4</vt:lpstr>
      <vt:lpstr>South East London: Sustainability and Transformation Plan   Briefing Paper</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Company>rehabdesign™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Elliott</dc:creator>
  <cp:lastModifiedBy>Gary</cp:lastModifiedBy>
  <cp:revision>183</cp:revision>
  <cp:lastPrinted>2015-01-07T14:32:51Z</cp:lastPrinted>
  <dcterms:created xsi:type="dcterms:W3CDTF">2016-07-07T12:05:39Z</dcterms:created>
  <dcterms:modified xsi:type="dcterms:W3CDTF">2016-07-07T12:06:45Z</dcterms:modified>
</cp:coreProperties>
</file>